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4"/>
  </p:notesMasterIdLst>
  <p:sldIdLst>
    <p:sldId id="256" r:id="rId2"/>
    <p:sldId id="277" r:id="rId3"/>
    <p:sldId id="270" r:id="rId4"/>
    <p:sldId id="274" r:id="rId5"/>
    <p:sldId id="272" r:id="rId6"/>
    <p:sldId id="278" r:id="rId7"/>
    <p:sldId id="275" r:id="rId8"/>
    <p:sldId id="279" r:id="rId9"/>
    <p:sldId id="269" r:id="rId10"/>
    <p:sldId id="276" r:id="rId11"/>
    <p:sldId id="282" r:id="rId12"/>
    <p:sldId id="262" r:id="rId13"/>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5C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p:cViewPr varScale="1">
        <p:scale>
          <a:sx n="71" d="100"/>
          <a:sy n="71" d="100"/>
        </p:scale>
        <p:origin x="46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BCE033-5FC9-4C7F-A948-19B900C6DFA9}" type="datetimeFigureOut">
              <a:rPr lang="fi-FI" smtClean="0"/>
              <a:t>7.1.2026</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D7EAA0-61B6-43E0-8554-3FA0E9E96CE4}" type="slidenum">
              <a:rPr lang="fi-FI" smtClean="0"/>
              <a:t>‹#›</a:t>
            </a:fld>
            <a:endParaRPr lang="fi-FI"/>
          </a:p>
        </p:txBody>
      </p:sp>
    </p:spTree>
    <p:extLst>
      <p:ext uri="{BB962C8B-B14F-4D97-AF65-F5344CB8AC3E}">
        <p14:creationId xmlns:p14="http://schemas.microsoft.com/office/powerpoint/2010/main" val="1788789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PzpdlSF_onM"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luustoliitto.fi/wp-content/uploads/d-taso-2021-web.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lvl="1" algn="l" rtl="0"/>
            <a:r>
              <a:rPr lang="sv-fi" sz="2800" b="0" i="0" u="none" baseline="0">
                <a:latin typeface="Aptos"/>
                <a:ea typeface="Aptos"/>
                <a:cs typeface="Aptos"/>
              </a:rPr>
              <a:t>Var? Särskilt riskfyllda platser är till exempel hemgården, kliva i och ur en bil eller buss, promenad- eller cykelresa, parkeringsplatsen på arbetsplatsen. </a:t>
            </a:r>
            <a:endParaRPr lang="sv-fi" sz="2800">
              <a:latin typeface="Aptos"/>
            </a:endParaRPr>
          </a:p>
          <a:p>
            <a:pPr lvl="1" algn="l" rtl="0"/>
            <a:r>
              <a:rPr lang="sv-fi" sz="2800" b="0" i="0" u="none" baseline="0">
                <a:latin typeface="Aptos"/>
                <a:ea typeface="Aptos"/>
                <a:cs typeface="Aptos"/>
              </a:rPr>
              <a:t>Varför? Till exempel brådska, stirrande på telefonen, trötthet, hala skor.</a:t>
            </a:r>
            <a:endParaRPr lang="sv-fi" sz="2800">
              <a:latin typeface="Aptos"/>
            </a:endParaRPr>
          </a:p>
          <a:p>
            <a:endParaRPr lang="sv-fi"/>
          </a:p>
        </p:txBody>
      </p:sp>
      <p:sp>
        <p:nvSpPr>
          <p:cNvPr id="4" name="Dian numeron paikkamerkki 3"/>
          <p:cNvSpPr>
            <a:spLocks noGrp="1"/>
          </p:cNvSpPr>
          <p:nvPr>
            <p:ph type="sldNum" sz="quarter" idx="5"/>
          </p:nvPr>
        </p:nvSpPr>
        <p:spPr/>
        <p:txBody>
          <a:bodyPr/>
          <a:lstStyle/>
          <a:p>
            <a:pPr algn="l" rtl="0"/>
            <a:fld id="{63D7EAA0-61B6-43E0-8554-3FA0E9E96CE4}" type="slidenum">
              <a:rPr/>
              <a:t>6</a:t>
            </a:fld>
            <a:endParaRPr lang="sv-fi"/>
          </a:p>
        </p:txBody>
      </p:sp>
    </p:spTree>
    <p:extLst>
      <p:ext uri="{BB962C8B-B14F-4D97-AF65-F5344CB8AC3E}">
        <p14:creationId xmlns:p14="http://schemas.microsoft.com/office/powerpoint/2010/main" val="709824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gn="l" rtl="0"/>
            <a:r>
              <a:rPr lang="sv-fi" b="0" i="0" u="none" baseline="0">
                <a:hlinkClick r:id="rId3"/>
              </a:rPr>
              <a:t>Förebygg halkolyckor – vilken väljer du? – YouTube</a:t>
            </a:r>
            <a:endParaRPr lang="sv-fi"/>
          </a:p>
        </p:txBody>
      </p:sp>
      <p:sp>
        <p:nvSpPr>
          <p:cNvPr id="4" name="Dian numeron paikkamerkki 3"/>
          <p:cNvSpPr>
            <a:spLocks noGrp="1"/>
          </p:cNvSpPr>
          <p:nvPr>
            <p:ph type="sldNum" sz="quarter" idx="5"/>
          </p:nvPr>
        </p:nvSpPr>
        <p:spPr/>
        <p:txBody>
          <a:bodyPr/>
          <a:lstStyle/>
          <a:p>
            <a:pPr algn="l" rtl="0"/>
            <a:fld id="{63D7EAA0-61B6-43E0-8554-3FA0E9E96CE4}" type="slidenum">
              <a:rPr/>
              <a:t>10</a:t>
            </a:fld>
            <a:endParaRPr lang="sv-fi"/>
          </a:p>
        </p:txBody>
      </p:sp>
    </p:spTree>
    <p:extLst>
      <p:ext uri="{BB962C8B-B14F-4D97-AF65-F5344CB8AC3E}">
        <p14:creationId xmlns:p14="http://schemas.microsoft.com/office/powerpoint/2010/main" val="680748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gn="l" rtl="0"/>
            <a:r>
              <a:rPr lang="sv-fi" sz="1200" b="0" i="0" u="none" kern="1200" baseline="0">
                <a:solidFill>
                  <a:schemeClr val="tx1"/>
                </a:solidFill>
                <a:effectLst/>
                <a:latin typeface="+mn-lt"/>
                <a:ea typeface="+mn-ea"/>
                <a:cs typeface="+mn-cs"/>
              </a:rPr>
              <a:t>: </a:t>
            </a:r>
            <a:r>
              <a:rPr lang="sv-fi" sz="1200" b="0" i="0" u="sng" strike="noStrike" kern="1200" baseline="0">
                <a:solidFill>
                  <a:schemeClr val="tx1"/>
                </a:solidFill>
                <a:effectLst/>
                <a:latin typeface="+mn-lt"/>
                <a:ea typeface="+mn-ea"/>
                <a:cs typeface="+mn-cs"/>
                <a:hlinkClick r:id="rId3"/>
              </a:rPr>
              <a:t>https://luustoliitto.fi/wp-content/uploads/d-taso-2021-web.pdf</a:t>
            </a:r>
            <a:endParaRPr lang="sv-fi"/>
          </a:p>
        </p:txBody>
      </p:sp>
      <p:sp>
        <p:nvSpPr>
          <p:cNvPr id="4" name="Dian numeron paikkamerkki 3"/>
          <p:cNvSpPr>
            <a:spLocks noGrp="1"/>
          </p:cNvSpPr>
          <p:nvPr>
            <p:ph type="sldNum" sz="quarter" idx="5"/>
          </p:nvPr>
        </p:nvSpPr>
        <p:spPr/>
        <p:txBody>
          <a:bodyPr/>
          <a:lstStyle/>
          <a:p>
            <a:pPr algn="l" rtl="0"/>
            <a:fld id="{63D7EAA0-61B6-43E0-8554-3FA0E9E96CE4}" type="slidenum">
              <a:rPr/>
              <a:t>11</a:t>
            </a:fld>
            <a:endParaRPr lang="sv-fi"/>
          </a:p>
        </p:txBody>
      </p:sp>
    </p:spTree>
    <p:extLst>
      <p:ext uri="{BB962C8B-B14F-4D97-AF65-F5344CB8AC3E}">
        <p14:creationId xmlns:p14="http://schemas.microsoft.com/office/powerpoint/2010/main" val="2609408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965C4C4-4C78-5B95-635D-7BEB0B7CB5C4}"/>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A41ACC37-7D51-CD5D-8722-E0299030A6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995193B6-CA86-A8B9-2E7B-5CCFDB630E7F}"/>
              </a:ext>
            </a:extLst>
          </p:cNvPr>
          <p:cNvSpPr>
            <a:spLocks noGrp="1"/>
          </p:cNvSpPr>
          <p:nvPr>
            <p:ph type="dt" sz="half" idx="10"/>
          </p:nvPr>
        </p:nvSpPr>
        <p:spPr/>
        <p:txBody>
          <a:bodyPr/>
          <a:lstStyle/>
          <a:p>
            <a:fld id="{7001C356-5373-4DD6-945D-B0C28A65EE04}" type="datetimeFigureOut">
              <a:rPr lang="fi-FI" smtClean="0"/>
              <a:t>7.1.2026</a:t>
            </a:fld>
            <a:endParaRPr lang="fi-FI"/>
          </a:p>
        </p:txBody>
      </p:sp>
      <p:sp>
        <p:nvSpPr>
          <p:cNvPr id="5" name="Alatunnisteen paikkamerkki 4">
            <a:extLst>
              <a:ext uri="{FF2B5EF4-FFF2-40B4-BE49-F238E27FC236}">
                <a16:creationId xmlns:a16="http://schemas.microsoft.com/office/drawing/2014/main" id="{ED4BA9B1-C1E2-677B-FC32-2CDFB05E0A3C}"/>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DCE0A69E-12FD-B1BF-94B9-3EE753365AEC}"/>
              </a:ext>
            </a:extLst>
          </p:cNvPr>
          <p:cNvSpPr>
            <a:spLocks noGrp="1"/>
          </p:cNvSpPr>
          <p:nvPr>
            <p:ph type="sldNum" sz="quarter" idx="12"/>
          </p:nvPr>
        </p:nvSpPr>
        <p:spPr/>
        <p:txBody>
          <a:bodyPr/>
          <a:lstStyle/>
          <a:p>
            <a:fld id="{85F9AB9F-1C71-44F4-88CC-770F90F68750}" type="slidenum">
              <a:rPr lang="fi-FI" smtClean="0"/>
              <a:t>‹#›</a:t>
            </a:fld>
            <a:endParaRPr lang="fi-FI"/>
          </a:p>
        </p:txBody>
      </p:sp>
    </p:spTree>
    <p:extLst>
      <p:ext uri="{BB962C8B-B14F-4D97-AF65-F5344CB8AC3E}">
        <p14:creationId xmlns:p14="http://schemas.microsoft.com/office/powerpoint/2010/main" val="4107545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B2C98EC-8878-05FA-8FC9-29881614DC1C}"/>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9A80B81C-F5A9-F753-15AC-D521A61DDC32}"/>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078CA25-D9DE-93DC-DF18-78D81A41DB1B}"/>
              </a:ext>
            </a:extLst>
          </p:cNvPr>
          <p:cNvSpPr>
            <a:spLocks noGrp="1"/>
          </p:cNvSpPr>
          <p:nvPr>
            <p:ph type="dt" sz="half" idx="10"/>
          </p:nvPr>
        </p:nvSpPr>
        <p:spPr/>
        <p:txBody>
          <a:bodyPr/>
          <a:lstStyle/>
          <a:p>
            <a:fld id="{7001C356-5373-4DD6-945D-B0C28A65EE04}" type="datetimeFigureOut">
              <a:rPr lang="fi-FI" smtClean="0"/>
              <a:t>7.1.2026</a:t>
            </a:fld>
            <a:endParaRPr lang="fi-FI"/>
          </a:p>
        </p:txBody>
      </p:sp>
      <p:sp>
        <p:nvSpPr>
          <p:cNvPr id="5" name="Alatunnisteen paikkamerkki 4">
            <a:extLst>
              <a:ext uri="{FF2B5EF4-FFF2-40B4-BE49-F238E27FC236}">
                <a16:creationId xmlns:a16="http://schemas.microsoft.com/office/drawing/2014/main" id="{122A2A5B-ACDE-9490-EC49-794D44405ECA}"/>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6AA2B190-FE8F-47CC-C9CB-7E85E366E026}"/>
              </a:ext>
            </a:extLst>
          </p:cNvPr>
          <p:cNvSpPr>
            <a:spLocks noGrp="1"/>
          </p:cNvSpPr>
          <p:nvPr>
            <p:ph type="sldNum" sz="quarter" idx="12"/>
          </p:nvPr>
        </p:nvSpPr>
        <p:spPr/>
        <p:txBody>
          <a:bodyPr/>
          <a:lstStyle/>
          <a:p>
            <a:fld id="{85F9AB9F-1C71-44F4-88CC-770F90F68750}" type="slidenum">
              <a:rPr lang="fi-FI" smtClean="0"/>
              <a:t>‹#›</a:t>
            </a:fld>
            <a:endParaRPr lang="fi-FI"/>
          </a:p>
        </p:txBody>
      </p:sp>
    </p:spTree>
    <p:extLst>
      <p:ext uri="{BB962C8B-B14F-4D97-AF65-F5344CB8AC3E}">
        <p14:creationId xmlns:p14="http://schemas.microsoft.com/office/powerpoint/2010/main" val="1411025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B5376633-950A-067C-DBFB-26A004963237}"/>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6DEBAE59-692E-E692-CF18-00EBF778D5B8}"/>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225A8C0A-052D-E625-21C1-C35AD6847AC2}"/>
              </a:ext>
            </a:extLst>
          </p:cNvPr>
          <p:cNvSpPr>
            <a:spLocks noGrp="1"/>
          </p:cNvSpPr>
          <p:nvPr>
            <p:ph type="dt" sz="half" idx="10"/>
          </p:nvPr>
        </p:nvSpPr>
        <p:spPr/>
        <p:txBody>
          <a:bodyPr/>
          <a:lstStyle/>
          <a:p>
            <a:fld id="{7001C356-5373-4DD6-945D-B0C28A65EE04}" type="datetimeFigureOut">
              <a:rPr lang="fi-FI" smtClean="0"/>
              <a:t>7.1.2026</a:t>
            </a:fld>
            <a:endParaRPr lang="fi-FI"/>
          </a:p>
        </p:txBody>
      </p:sp>
      <p:sp>
        <p:nvSpPr>
          <p:cNvPr id="5" name="Alatunnisteen paikkamerkki 4">
            <a:extLst>
              <a:ext uri="{FF2B5EF4-FFF2-40B4-BE49-F238E27FC236}">
                <a16:creationId xmlns:a16="http://schemas.microsoft.com/office/drawing/2014/main" id="{2D333E5D-1491-47F3-51D4-C946B2D22B8D}"/>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5E7875BF-9A79-2E12-0BA5-E602F978A9A4}"/>
              </a:ext>
            </a:extLst>
          </p:cNvPr>
          <p:cNvSpPr>
            <a:spLocks noGrp="1"/>
          </p:cNvSpPr>
          <p:nvPr>
            <p:ph type="sldNum" sz="quarter" idx="12"/>
          </p:nvPr>
        </p:nvSpPr>
        <p:spPr/>
        <p:txBody>
          <a:bodyPr/>
          <a:lstStyle/>
          <a:p>
            <a:fld id="{85F9AB9F-1C71-44F4-88CC-770F90F68750}" type="slidenum">
              <a:rPr lang="fi-FI" smtClean="0"/>
              <a:t>‹#›</a:t>
            </a:fld>
            <a:endParaRPr lang="fi-FI"/>
          </a:p>
        </p:txBody>
      </p:sp>
    </p:spTree>
    <p:extLst>
      <p:ext uri="{BB962C8B-B14F-4D97-AF65-F5344CB8AC3E}">
        <p14:creationId xmlns:p14="http://schemas.microsoft.com/office/powerpoint/2010/main" val="3305583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7F5F985-DDBF-D0A2-DD57-0871B45C3DE4}"/>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B5000088-9CE0-BE6A-D15E-F17402656485}"/>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1DFD6CC-D705-44FA-2145-B1F94E5E829A}"/>
              </a:ext>
            </a:extLst>
          </p:cNvPr>
          <p:cNvSpPr>
            <a:spLocks noGrp="1"/>
          </p:cNvSpPr>
          <p:nvPr>
            <p:ph type="dt" sz="half" idx="10"/>
          </p:nvPr>
        </p:nvSpPr>
        <p:spPr/>
        <p:txBody>
          <a:bodyPr/>
          <a:lstStyle/>
          <a:p>
            <a:fld id="{7001C356-5373-4DD6-945D-B0C28A65EE04}" type="datetimeFigureOut">
              <a:rPr lang="fi-FI" smtClean="0"/>
              <a:t>7.1.2026</a:t>
            </a:fld>
            <a:endParaRPr lang="fi-FI"/>
          </a:p>
        </p:txBody>
      </p:sp>
      <p:sp>
        <p:nvSpPr>
          <p:cNvPr id="5" name="Alatunnisteen paikkamerkki 4">
            <a:extLst>
              <a:ext uri="{FF2B5EF4-FFF2-40B4-BE49-F238E27FC236}">
                <a16:creationId xmlns:a16="http://schemas.microsoft.com/office/drawing/2014/main" id="{516C92D6-90CF-1F63-79B7-79CB44735120}"/>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84360DFD-563D-33F8-E949-801B2936848D}"/>
              </a:ext>
            </a:extLst>
          </p:cNvPr>
          <p:cNvSpPr>
            <a:spLocks noGrp="1"/>
          </p:cNvSpPr>
          <p:nvPr>
            <p:ph type="sldNum" sz="quarter" idx="12"/>
          </p:nvPr>
        </p:nvSpPr>
        <p:spPr/>
        <p:txBody>
          <a:bodyPr/>
          <a:lstStyle/>
          <a:p>
            <a:fld id="{85F9AB9F-1C71-44F4-88CC-770F90F68750}" type="slidenum">
              <a:rPr lang="fi-FI" smtClean="0"/>
              <a:t>‹#›</a:t>
            </a:fld>
            <a:endParaRPr lang="fi-FI"/>
          </a:p>
        </p:txBody>
      </p:sp>
      <p:pic>
        <p:nvPicPr>
          <p:cNvPr id="8" name="Kuva 7">
            <a:extLst>
              <a:ext uri="{FF2B5EF4-FFF2-40B4-BE49-F238E27FC236}">
                <a16:creationId xmlns:a16="http://schemas.microsoft.com/office/drawing/2014/main" id="{79F51A12-CB7A-0CD2-A062-AF746F75F0DF}"/>
              </a:ext>
            </a:extLst>
          </p:cNvPr>
          <p:cNvPicPr>
            <a:picLocks noChangeAspect="1"/>
          </p:cNvPicPr>
          <p:nvPr userDrawn="1"/>
        </p:nvPicPr>
        <p:blipFill>
          <a:blip r:embed="rId2"/>
          <a:stretch>
            <a:fillRect/>
          </a:stretch>
        </p:blipFill>
        <p:spPr>
          <a:xfrm>
            <a:off x="10111531" y="5698171"/>
            <a:ext cx="1242269" cy="957583"/>
          </a:xfrm>
          <a:prstGeom prst="rect">
            <a:avLst/>
          </a:prstGeom>
        </p:spPr>
      </p:pic>
    </p:spTree>
    <p:extLst>
      <p:ext uri="{BB962C8B-B14F-4D97-AF65-F5344CB8AC3E}">
        <p14:creationId xmlns:p14="http://schemas.microsoft.com/office/powerpoint/2010/main" val="2125000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4B06A20-5BED-FC20-A00C-014BA38DCA6E}"/>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0C6131E9-6367-8199-5E63-4E580FABD0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51FE64A1-F557-CE7B-11BA-B11E74CF5B9C}"/>
              </a:ext>
            </a:extLst>
          </p:cNvPr>
          <p:cNvSpPr>
            <a:spLocks noGrp="1"/>
          </p:cNvSpPr>
          <p:nvPr>
            <p:ph type="dt" sz="half" idx="10"/>
          </p:nvPr>
        </p:nvSpPr>
        <p:spPr/>
        <p:txBody>
          <a:bodyPr/>
          <a:lstStyle/>
          <a:p>
            <a:fld id="{7001C356-5373-4DD6-945D-B0C28A65EE04}" type="datetimeFigureOut">
              <a:rPr lang="fi-FI" smtClean="0"/>
              <a:t>7.1.2026</a:t>
            </a:fld>
            <a:endParaRPr lang="fi-FI"/>
          </a:p>
        </p:txBody>
      </p:sp>
      <p:sp>
        <p:nvSpPr>
          <p:cNvPr id="5" name="Alatunnisteen paikkamerkki 4">
            <a:extLst>
              <a:ext uri="{FF2B5EF4-FFF2-40B4-BE49-F238E27FC236}">
                <a16:creationId xmlns:a16="http://schemas.microsoft.com/office/drawing/2014/main" id="{F3331BFE-2F87-8138-167F-9DED56FCC0B8}"/>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B57BE03B-0414-8537-4FC7-A8E0D316F24C}"/>
              </a:ext>
            </a:extLst>
          </p:cNvPr>
          <p:cNvSpPr>
            <a:spLocks noGrp="1"/>
          </p:cNvSpPr>
          <p:nvPr>
            <p:ph type="sldNum" sz="quarter" idx="12"/>
          </p:nvPr>
        </p:nvSpPr>
        <p:spPr/>
        <p:txBody>
          <a:bodyPr/>
          <a:lstStyle/>
          <a:p>
            <a:fld id="{85F9AB9F-1C71-44F4-88CC-770F90F68750}" type="slidenum">
              <a:rPr lang="fi-FI" smtClean="0"/>
              <a:t>‹#›</a:t>
            </a:fld>
            <a:endParaRPr lang="fi-FI"/>
          </a:p>
        </p:txBody>
      </p:sp>
      <p:sp>
        <p:nvSpPr>
          <p:cNvPr id="7" name="Rectangle 1">
            <a:extLst>
              <a:ext uri="{FF2B5EF4-FFF2-40B4-BE49-F238E27FC236}">
                <a16:creationId xmlns:a16="http://schemas.microsoft.com/office/drawing/2014/main" id="{4F3ED7B6-94FD-EB9D-4C6E-299295E1FF80}"/>
              </a:ext>
            </a:extLst>
          </p:cNvPr>
          <p:cNvSpPr>
            <a:spLocks noChangeArrowheads="1"/>
          </p:cNvSpPr>
          <p:nvPr userDrawn="1"/>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pic>
        <p:nvPicPr>
          <p:cNvPr id="8" name="Kuva 7">
            <a:extLst>
              <a:ext uri="{FF2B5EF4-FFF2-40B4-BE49-F238E27FC236}">
                <a16:creationId xmlns:a16="http://schemas.microsoft.com/office/drawing/2014/main" id="{F207ABC3-FEDB-A3BB-E508-6DEC09477313}"/>
              </a:ext>
            </a:extLst>
          </p:cNvPr>
          <p:cNvPicPr>
            <a:picLocks noChangeAspect="1"/>
          </p:cNvPicPr>
          <p:nvPr userDrawn="1"/>
        </p:nvPicPr>
        <p:blipFill>
          <a:blip r:embed="rId2"/>
          <a:stretch>
            <a:fillRect/>
          </a:stretch>
        </p:blipFill>
        <p:spPr>
          <a:xfrm>
            <a:off x="10111531" y="5698171"/>
            <a:ext cx="1242269" cy="957583"/>
          </a:xfrm>
          <a:prstGeom prst="rect">
            <a:avLst/>
          </a:prstGeom>
        </p:spPr>
      </p:pic>
    </p:spTree>
    <p:extLst>
      <p:ext uri="{BB962C8B-B14F-4D97-AF65-F5344CB8AC3E}">
        <p14:creationId xmlns:p14="http://schemas.microsoft.com/office/powerpoint/2010/main" val="3192602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FB1E71C-54D3-8E5A-544E-8FBB202FE78C}"/>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D5FC6F9C-EE1C-FDDB-88B4-D98491C98B16}"/>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75CA8E0B-4DE8-C038-3D71-359B6A6653C8}"/>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34EA4D21-56B8-87C9-7EB7-4D665D2CF0F0}"/>
              </a:ext>
            </a:extLst>
          </p:cNvPr>
          <p:cNvSpPr>
            <a:spLocks noGrp="1"/>
          </p:cNvSpPr>
          <p:nvPr>
            <p:ph type="dt" sz="half" idx="10"/>
          </p:nvPr>
        </p:nvSpPr>
        <p:spPr/>
        <p:txBody>
          <a:bodyPr/>
          <a:lstStyle/>
          <a:p>
            <a:fld id="{7001C356-5373-4DD6-945D-B0C28A65EE04}" type="datetimeFigureOut">
              <a:rPr lang="fi-FI" smtClean="0"/>
              <a:t>7.1.2026</a:t>
            </a:fld>
            <a:endParaRPr lang="fi-FI"/>
          </a:p>
        </p:txBody>
      </p:sp>
      <p:sp>
        <p:nvSpPr>
          <p:cNvPr id="6" name="Alatunnisteen paikkamerkki 5">
            <a:extLst>
              <a:ext uri="{FF2B5EF4-FFF2-40B4-BE49-F238E27FC236}">
                <a16:creationId xmlns:a16="http://schemas.microsoft.com/office/drawing/2014/main" id="{0F276E99-3E54-0584-441E-0CC33372841E}"/>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05B7A027-FC47-C9CD-BFBE-1608DD42DFA6}"/>
              </a:ext>
            </a:extLst>
          </p:cNvPr>
          <p:cNvSpPr>
            <a:spLocks noGrp="1"/>
          </p:cNvSpPr>
          <p:nvPr>
            <p:ph type="sldNum" sz="quarter" idx="12"/>
          </p:nvPr>
        </p:nvSpPr>
        <p:spPr/>
        <p:txBody>
          <a:bodyPr/>
          <a:lstStyle/>
          <a:p>
            <a:fld id="{85F9AB9F-1C71-44F4-88CC-770F90F68750}" type="slidenum">
              <a:rPr lang="fi-FI" smtClean="0"/>
              <a:t>‹#›</a:t>
            </a:fld>
            <a:endParaRPr lang="fi-FI"/>
          </a:p>
        </p:txBody>
      </p:sp>
      <p:pic>
        <p:nvPicPr>
          <p:cNvPr id="8" name="Kuva 7">
            <a:extLst>
              <a:ext uri="{FF2B5EF4-FFF2-40B4-BE49-F238E27FC236}">
                <a16:creationId xmlns:a16="http://schemas.microsoft.com/office/drawing/2014/main" id="{DE16FB3D-4E71-E22B-1AFA-1F5705A84DD6}"/>
              </a:ext>
            </a:extLst>
          </p:cNvPr>
          <p:cNvPicPr>
            <a:picLocks noChangeAspect="1"/>
          </p:cNvPicPr>
          <p:nvPr userDrawn="1"/>
        </p:nvPicPr>
        <p:blipFill>
          <a:blip r:embed="rId2"/>
          <a:stretch>
            <a:fillRect/>
          </a:stretch>
        </p:blipFill>
        <p:spPr>
          <a:xfrm>
            <a:off x="10111531" y="5698171"/>
            <a:ext cx="1242269" cy="957583"/>
          </a:xfrm>
          <a:prstGeom prst="rect">
            <a:avLst/>
          </a:prstGeom>
        </p:spPr>
      </p:pic>
    </p:spTree>
    <p:extLst>
      <p:ext uri="{BB962C8B-B14F-4D97-AF65-F5344CB8AC3E}">
        <p14:creationId xmlns:p14="http://schemas.microsoft.com/office/powerpoint/2010/main" val="301552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ADC3D3-AE13-F14F-15A9-CB6D7816329B}"/>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22DE26BD-C64E-23DF-CBC3-F0BCDA0C0B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F87FE435-7E92-79E7-D73C-A6ACDFD74FBA}"/>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8EBCAAF6-01D0-431A-2317-CCED129ED3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5ADB5985-0194-46D7-9D4C-7D4FB087E84A}"/>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694C94F0-9667-6106-FB75-8D097DCF566D}"/>
              </a:ext>
            </a:extLst>
          </p:cNvPr>
          <p:cNvSpPr>
            <a:spLocks noGrp="1"/>
          </p:cNvSpPr>
          <p:nvPr>
            <p:ph type="dt" sz="half" idx="10"/>
          </p:nvPr>
        </p:nvSpPr>
        <p:spPr/>
        <p:txBody>
          <a:bodyPr/>
          <a:lstStyle/>
          <a:p>
            <a:fld id="{7001C356-5373-4DD6-945D-B0C28A65EE04}" type="datetimeFigureOut">
              <a:rPr lang="fi-FI" smtClean="0"/>
              <a:t>7.1.2026</a:t>
            </a:fld>
            <a:endParaRPr lang="fi-FI"/>
          </a:p>
        </p:txBody>
      </p:sp>
      <p:sp>
        <p:nvSpPr>
          <p:cNvPr id="8" name="Alatunnisteen paikkamerkki 7">
            <a:extLst>
              <a:ext uri="{FF2B5EF4-FFF2-40B4-BE49-F238E27FC236}">
                <a16:creationId xmlns:a16="http://schemas.microsoft.com/office/drawing/2014/main" id="{2A896B89-DAE9-74E8-3001-3FBB895F1F7E}"/>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E196A9C3-0338-D250-805D-581613FE6A10}"/>
              </a:ext>
            </a:extLst>
          </p:cNvPr>
          <p:cNvSpPr>
            <a:spLocks noGrp="1"/>
          </p:cNvSpPr>
          <p:nvPr>
            <p:ph type="sldNum" sz="quarter" idx="12"/>
          </p:nvPr>
        </p:nvSpPr>
        <p:spPr/>
        <p:txBody>
          <a:bodyPr/>
          <a:lstStyle/>
          <a:p>
            <a:fld id="{85F9AB9F-1C71-44F4-88CC-770F90F68750}" type="slidenum">
              <a:rPr lang="fi-FI" smtClean="0"/>
              <a:t>‹#›</a:t>
            </a:fld>
            <a:endParaRPr lang="fi-FI"/>
          </a:p>
        </p:txBody>
      </p:sp>
      <p:pic>
        <p:nvPicPr>
          <p:cNvPr id="10" name="Kuva 9">
            <a:extLst>
              <a:ext uri="{FF2B5EF4-FFF2-40B4-BE49-F238E27FC236}">
                <a16:creationId xmlns:a16="http://schemas.microsoft.com/office/drawing/2014/main" id="{612B7C80-A052-E65F-523B-567016700738}"/>
              </a:ext>
            </a:extLst>
          </p:cNvPr>
          <p:cNvPicPr>
            <a:picLocks noChangeAspect="1"/>
          </p:cNvPicPr>
          <p:nvPr userDrawn="1"/>
        </p:nvPicPr>
        <p:blipFill>
          <a:blip r:embed="rId2"/>
          <a:stretch>
            <a:fillRect/>
          </a:stretch>
        </p:blipFill>
        <p:spPr>
          <a:xfrm>
            <a:off x="10111531" y="5698171"/>
            <a:ext cx="1242269" cy="957583"/>
          </a:xfrm>
          <a:prstGeom prst="rect">
            <a:avLst/>
          </a:prstGeom>
        </p:spPr>
      </p:pic>
    </p:spTree>
    <p:extLst>
      <p:ext uri="{BB962C8B-B14F-4D97-AF65-F5344CB8AC3E}">
        <p14:creationId xmlns:p14="http://schemas.microsoft.com/office/powerpoint/2010/main" val="2673217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99F9D06-10A7-54D8-43C7-F97266A2819D}"/>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817E2342-FFEB-B1F9-65B6-9421B928CC66}"/>
              </a:ext>
            </a:extLst>
          </p:cNvPr>
          <p:cNvSpPr>
            <a:spLocks noGrp="1"/>
          </p:cNvSpPr>
          <p:nvPr>
            <p:ph type="dt" sz="half" idx="10"/>
          </p:nvPr>
        </p:nvSpPr>
        <p:spPr/>
        <p:txBody>
          <a:bodyPr/>
          <a:lstStyle/>
          <a:p>
            <a:fld id="{7001C356-5373-4DD6-945D-B0C28A65EE04}" type="datetimeFigureOut">
              <a:rPr lang="fi-FI" smtClean="0"/>
              <a:t>7.1.2026</a:t>
            </a:fld>
            <a:endParaRPr lang="fi-FI"/>
          </a:p>
        </p:txBody>
      </p:sp>
      <p:sp>
        <p:nvSpPr>
          <p:cNvPr id="4" name="Alatunnisteen paikkamerkki 3">
            <a:extLst>
              <a:ext uri="{FF2B5EF4-FFF2-40B4-BE49-F238E27FC236}">
                <a16:creationId xmlns:a16="http://schemas.microsoft.com/office/drawing/2014/main" id="{575EDFFA-2ED9-0AA9-1D6D-B27BD023D6FA}"/>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7E4CF429-AA3C-CFA9-3052-27C30BC4E068}"/>
              </a:ext>
            </a:extLst>
          </p:cNvPr>
          <p:cNvSpPr>
            <a:spLocks noGrp="1"/>
          </p:cNvSpPr>
          <p:nvPr>
            <p:ph type="sldNum" sz="quarter" idx="12"/>
          </p:nvPr>
        </p:nvSpPr>
        <p:spPr/>
        <p:txBody>
          <a:bodyPr/>
          <a:lstStyle/>
          <a:p>
            <a:fld id="{85F9AB9F-1C71-44F4-88CC-770F90F68750}" type="slidenum">
              <a:rPr lang="fi-FI" smtClean="0"/>
              <a:t>‹#›</a:t>
            </a:fld>
            <a:endParaRPr lang="fi-FI"/>
          </a:p>
        </p:txBody>
      </p:sp>
      <p:pic>
        <p:nvPicPr>
          <p:cNvPr id="6" name="Kuva 5">
            <a:extLst>
              <a:ext uri="{FF2B5EF4-FFF2-40B4-BE49-F238E27FC236}">
                <a16:creationId xmlns:a16="http://schemas.microsoft.com/office/drawing/2014/main" id="{DE222734-1279-2A71-A5C3-860192C1E674}"/>
              </a:ext>
            </a:extLst>
          </p:cNvPr>
          <p:cNvPicPr>
            <a:picLocks noChangeAspect="1"/>
          </p:cNvPicPr>
          <p:nvPr userDrawn="1"/>
        </p:nvPicPr>
        <p:blipFill>
          <a:blip r:embed="rId2"/>
          <a:stretch>
            <a:fillRect/>
          </a:stretch>
        </p:blipFill>
        <p:spPr>
          <a:xfrm>
            <a:off x="10111531" y="5698171"/>
            <a:ext cx="1242269" cy="957583"/>
          </a:xfrm>
          <a:prstGeom prst="rect">
            <a:avLst/>
          </a:prstGeom>
        </p:spPr>
      </p:pic>
    </p:spTree>
    <p:extLst>
      <p:ext uri="{BB962C8B-B14F-4D97-AF65-F5344CB8AC3E}">
        <p14:creationId xmlns:p14="http://schemas.microsoft.com/office/powerpoint/2010/main" val="2203415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60FB79-D9A6-B186-65CF-0E5A9B02594F}"/>
              </a:ext>
            </a:extLst>
          </p:cNvPr>
          <p:cNvSpPr>
            <a:spLocks noGrp="1"/>
          </p:cNvSpPr>
          <p:nvPr>
            <p:ph type="dt" sz="half" idx="10"/>
          </p:nvPr>
        </p:nvSpPr>
        <p:spPr/>
        <p:txBody>
          <a:bodyPr/>
          <a:lstStyle/>
          <a:p>
            <a:fld id="{7001C356-5373-4DD6-945D-B0C28A65EE04}" type="datetimeFigureOut">
              <a:rPr lang="fi-FI" smtClean="0"/>
              <a:t>7.1.2026</a:t>
            </a:fld>
            <a:endParaRPr lang="fi-FI"/>
          </a:p>
        </p:txBody>
      </p:sp>
      <p:sp>
        <p:nvSpPr>
          <p:cNvPr id="3" name="Alatunnisteen paikkamerkki 2">
            <a:extLst>
              <a:ext uri="{FF2B5EF4-FFF2-40B4-BE49-F238E27FC236}">
                <a16:creationId xmlns:a16="http://schemas.microsoft.com/office/drawing/2014/main" id="{F3D1C7EF-76C7-AF5C-DF94-9C069571E7C6}"/>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DD015EC7-C945-BE6B-F50A-F124384C0006}"/>
              </a:ext>
            </a:extLst>
          </p:cNvPr>
          <p:cNvSpPr>
            <a:spLocks noGrp="1"/>
          </p:cNvSpPr>
          <p:nvPr>
            <p:ph type="sldNum" sz="quarter" idx="12"/>
          </p:nvPr>
        </p:nvSpPr>
        <p:spPr/>
        <p:txBody>
          <a:bodyPr/>
          <a:lstStyle/>
          <a:p>
            <a:fld id="{85F9AB9F-1C71-44F4-88CC-770F90F68750}" type="slidenum">
              <a:rPr lang="fi-FI" smtClean="0"/>
              <a:t>‹#›</a:t>
            </a:fld>
            <a:endParaRPr lang="fi-FI"/>
          </a:p>
        </p:txBody>
      </p:sp>
    </p:spTree>
    <p:extLst>
      <p:ext uri="{BB962C8B-B14F-4D97-AF65-F5344CB8AC3E}">
        <p14:creationId xmlns:p14="http://schemas.microsoft.com/office/powerpoint/2010/main" val="3528358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328E90-6A85-1AE9-1F5A-A366C98F8545}"/>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642E0EC0-3DA2-225C-A025-4542181677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F3BE927F-6C07-8E74-090F-6FD0811283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960E89E8-4F2E-6CCF-A895-60BDB78E2D47}"/>
              </a:ext>
            </a:extLst>
          </p:cNvPr>
          <p:cNvSpPr>
            <a:spLocks noGrp="1"/>
          </p:cNvSpPr>
          <p:nvPr>
            <p:ph type="dt" sz="half" idx="10"/>
          </p:nvPr>
        </p:nvSpPr>
        <p:spPr/>
        <p:txBody>
          <a:bodyPr/>
          <a:lstStyle/>
          <a:p>
            <a:fld id="{7001C356-5373-4DD6-945D-B0C28A65EE04}" type="datetimeFigureOut">
              <a:rPr lang="fi-FI" smtClean="0"/>
              <a:t>7.1.2026</a:t>
            </a:fld>
            <a:endParaRPr lang="fi-FI"/>
          </a:p>
        </p:txBody>
      </p:sp>
      <p:sp>
        <p:nvSpPr>
          <p:cNvPr id="6" name="Alatunnisteen paikkamerkki 5">
            <a:extLst>
              <a:ext uri="{FF2B5EF4-FFF2-40B4-BE49-F238E27FC236}">
                <a16:creationId xmlns:a16="http://schemas.microsoft.com/office/drawing/2014/main" id="{C336F303-78D1-750A-E042-DEA781E2B293}"/>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3488BF41-8A74-A6CE-3525-136727773093}"/>
              </a:ext>
            </a:extLst>
          </p:cNvPr>
          <p:cNvSpPr>
            <a:spLocks noGrp="1"/>
          </p:cNvSpPr>
          <p:nvPr>
            <p:ph type="sldNum" sz="quarter" idx="12"/>
          </p:nvPr>
        </p:nvSpPr>
        <p:spPr/>
        <p:txBody>
          <a:bodyPr/>
          <a:lstStyle/>
          <a:p>
            <a:fld id="{85F9AB9F-1C71-44F4-88CC-770F90F68750}" type="slidenum">
              <a:rPr lang="fi-FI" smtClean="0"/>
              <a:t>‹#›</a:t>
            </a:fld>
            <a:endParaRPr lang="fi-FI"/>
          </a:p>
        </p:txBody>
      </p:sp>
      <p:pic>
        <p:nvPicPr>
          <p:cNvPr id="8" name="Kuva 7">
            <a:extLst>
              <a:ext uri="{FF2B5EF4-FFF2-40B4-BE49-F238E27FC236}">
                <a16:creationId xmlns:a16="http://schemas.microsoft.com/office/drawing/2014/main" id="{8B8F5D5E-8648-88F0-6382-950AC81FBF06}"/>
              </a:ext>
            </a:extLst>
          </p:cNvPr>
          <p:cNvPicPr>
            <a:picLocks noChangeAspect="1"/>
          </p:cNvPicPr>
          <p:nvPr userDrawn="1"/>
        </p:nvPicPr>
        <p:blipFill>
          <a:blip r:embed="rId2"/>
          <a:stretch>
            <a:fillRect/>
          </a:stretch>
        </p:blipFill>
        <p:spPr>
          <a:xfrm>
            <a:off x="10111531" y="5698171"/>
            <a:ext cx="1242269" cy="957583"/>
          </a:xfrm>
          <a:prstGeom prst="rect">
            <a:avLst/>
          </a:prstGeom>
        </p:spPr>
      </p:pic>
    </p:spTree>
    <p:extLst>
      <p:ext uri="{BB962C8B-B14F-4D97-AF65-F5344CB8AC3E}">
        <p14:creationId xmlns:p14="http://schemas.microsoft.com/office/powerpoint/2010/main" val="4101192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A0504BD-D9BF-955C-EB11-D753FD563119}"/>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EB16C0EB-FDAA-9C6D-1325-BFF0EEC34D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C5E12286-FEA2-564F-80F6-4233C19296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6BC81997-7B3C-7027-82F2-B1008EF0FE5D}"/>
              </a:ext>
            </a:extLst>
          </p:cNvPr>
          <p:cNvSpPr>
            <a:spLocks noGrp="1"/>
          </p:cNvSpPr>
          <p:nvPr>
            <p:ph type="dt" sz="half" idx="10"/>
          </p:nvPr>
        </p:nvSpPr>
        <p:spPr/>
        <p:txBody>
          <a:bodyPr/>
          <a:lstStyle/>
          <a:p>
            <a:fld id="{7001C356-5373-4DD6-945D-B0C28A65EE04}" type="datetimeFigureOut">
              <a:rPr lang="fi-FI" smtClean="0"/>
              <a:t>7.1.2026</a:t>
            </a:fld>
            <a:endParaRPr lang="fi-FI"/>
          </a:p>
        </p:txBody>
      </p:sp>
      <p:sp>
        <p:nvSpPr>
          <p:cNvPr id="6" name="Alatunnisteen paikkamerkki 5">
            <a:extLst>
              <a:ext uri="{FF2B5EF4-FFF2-40B4-BE49-F238E27FC236}">
                <a16:creationId xmlns:a16="http://schemas.microsoft.com/office/drawing/2014/main" id="{C7F42CA5-4B85-1510-ADD0-949F25586EDC}"/>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0CF0B733-2AB2-1C1D-C452-F4B7273A41F4}"/>
              </a:ext>
            </a:extLst>
          </p:cNvPr>
          <p:cNvSpPr>
            <a:spLocks noGrp="1"/>
          </p:cNvSpPr>
          <p:nvPr>
            <p:ph type="sldNum" sz="quarter" idx="12"/>
          </p:nvPr>
        </p:nvSpPr>
        <p:spPr/>
        <p:txBody>
          <a:bodyPr/>
          <a:lstStyle/>
          <a:p>
            <a:fld id="{85F9AB9F-1C71-44F4-88CC-770F90F68750}" type="slidenum">
              <a:rPr lang="fi-FI" smtClean="0"/>
              <a:t>‹#›</a:t>
            </a:fld>
            <a:endParaRPr lang="fi-FI"/>
          </a:p>
        </p:txBody>
      </p:sp>
    </p:spTree>
    <p:extLst>
      <p:ext uri="{BB962C8B-B14F-4D97-AF65-F5344CB8AC3E}">
        <p14:creationId xmlns:p14="http://schemas.microsoft.com/office/powerpoint/2010/main" val="1794089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E9BED7D4-F0A1-CF87-8CE6-2EC01D7FD8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3CE93170-B139-BA1C-A97B-A4B8140F94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CB128330-94C3-7E91-CBEB-365508B940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01C356-5373-4DD6-945D-B0C28A65EE04}" type="datetimeFigureOut">
              <a:rPr lang="fi-FI" smtClean="0"/>
              <a:t>7.1.2026</a:t>
            </a:fld>
            <a:endParaRPr lang="fi-FI"/>
          </a:p>
        </p:txBody>
      </p:sp>
      <p:sp>
        <p:nvSpPr>
          <p:cNvPr id="5" name="Alatunnisteen paikkamerkki 4">
            <a:extLst>
              <a:ext uri="{FF2B5EF4-FFF2-40B4-BE49-F238E27FC236}">
                <a16:creationId xmlns:a16="http://schemas.microsoft.com/office/drawing/2014/main" id="{ED760757-249D-3A7B-F039-79807A2D93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F83F9F18-A277-C9B8-8151-E64C505417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F9AB9F-1C71-44F4-88CC-770F90F68750}" type="slidenum">
              <a:rPr lang="fi-FI" smtClean="0"/>
              <a:t>‹#›</a:t>
            </a:fld>
            <a:endParaRPr lang="fi-FI"/>
          </a:p>
        </p:txBody>
      </p:sp>
      <p:sp>
        <p:nvSpPr>
          <p:cNvPr id="7" name="Rectangle 1">
            <a:extLst>
              <a:ext uri="{FF2B5EF4-FFF2-40B4-BE49-F238E27FC236}">
                <a16:creationId xmlns:a16="http://schemas.microsoft.com/office/drawing/2014/main" id="{7AE4E0C4-CC6C-8E08-D3C2-68CE95F0D214}"/>
              </a:ext>
            </a:extLst>
          </p:cNvPr>
          <p:cNvSpPr>
            <a:spLocks noChangeArrowheads="1"/>
          </p:cNvSpPr>
          <p:nvPr userDrawn="1"/>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spTree>
    <p:extLst>
      <p:ext uri="{BB962C8B-B14F-4D97-AF65-F5344CB8AC3E}">
        <p14:creationId xmlns:p14="http://schemas.microsoft.com/office/powerpoint/2010/main" val="1068119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PzpdlSF_on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www.youtube.com/watch?si=pKWTIpdJNAWwBcyV&amp;v=PzpdlSF_onM&amp;feature=youtu.be"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rodakorset.fi/sok-stod-och-hjalp/hjalp-for-papperslosa" TargetMode="External"/><Relationship Id="rId2" Type="http://schemas.openxmlformats.org/officeDocument/2006/relationships/hyperlink" Target="https://sv.ilmatieteenlaitos.fi/varningar"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fi"/>
          </a:p>
        </p:txBody>
      </p:sp>
      <p:pic>
        <p:nvPicPr>
          <p:cNvPr id="5" name="Kuva 4" descr="Bild som innehåller objektets gård, person, kläder, skor&#10;&#10;Beskrivningen skapad automatiskt">
            <a:extLst>
              <a:ext uri="{FF2B5EF4-FFF2-40B4-BE49-F238E27FC236}">
                <a16:creationId xmlns:a16="http://schemas.microsoft.com/office/drawing/2014/main" id="{0A8FC98A-492D-98CE-E42E-57D6B013102E}"/>
              </a:ext>
            </a:extLst>
          </p:cNvPr>
          <p:cNvPicPr>
            <a:picLocks noChangeAspect="1"/>
          </p:cNvPicPr>
          <p:nvPr/>
        </p:nvPicPr>
        <p:blipFill>
          <a:blip r:embed="rId2">
            <a:alphaModFix amt="50000"/>
            <a:extLst>
              <a:ext uri="{28A0092B-C50C-407E-A947-70E740481C1C}">
                <a14:useLocalDpi xmlns:a14="http://schemas.microsoft.com/office/drawing/2010/main" val="0"/>
              </a:ext>
            </a:extLst>
          </a:blip>
          <a:srcRect/>
          <a:stretch/>
        </p:blipFill>
        <p:spPr>
          <a:xfrm>
            <a:off x="0" y="-1"/>
            <a:ext cx="12191980" cy="6857999"/>
          </a:xfrm>
          <a:prstGeom prst="rect">
            <a:avLst/>
          </a:prstGeom>
        </p:spPr>
      </p:pic>
      <p:sp>
        <p:nvSpPr>
          <p:cNvPr id="2" name="Otsikko 1">
            <a:extLst>
              <a:ext uri="{FF2B5EF4-FFF2-40B4-BE49-F238E27FC236}">
                <a16:creationId xmlns:a16="http://schemas.microsoft.com/office/drawing/2014/main" id="{36C87B40-825A-724A-5B24-A198825FEE1B}"/>
              </a:ext>
            </a:extLst>
          </p:cNvPr>
          <p:cNvSpPr>
            <a:spLocks noGrp="1"/>
          </p:cNvSpPr>
          <p:nvPr>
            <p:ph type="ctrTitle"/>
          </p:nvPr>
        </p:nvSpPr>
        <p:spPr>
          <a:xfrm>
            <a:off x="348123" y="903672"/>
            <a:ext cx="9144000" cy="2900518"/>
          </a:xfrm>
        </p:spPr>
        <p:txBody>
          <a:bodyPr>
            <a:normAutofit/>
          </a:bodyPr>
          <a:lstStyle/>
          <a:p>
            <a:pPr algn="l" rtl="0"/>
            <a:r>
              <a:rPr lang="sv-fi" b="1" i="0" u="none" baseline="0">
                <a:solidFill>
                  <a:srgbClr val="FFFFFF"/>
                </a:solidFill>
                <a:latin typeface="Aptos" panose="020B0004020202020204" pitchFamily="34" charset="0"/>
                <a:ea typeface="Aptos" panose="020B0004020202020204" pitchFamily="34" charset="0"/>
                <a:cs typeface="Aptos" panose="020B0004020202020204" pitchFamily="34" charset="0"/>
              </a:rPr>
              <a:t>Kampanjen Håll dig på benen </a:t>
            </a:r>
          </a:p>
        </p:txBody>
      </p:sp>
      <p:sp>
        <p:nvSpPr>
          <p:cNvPr id="3" name="Alaotsikko 2">
            <a:extLst>
              <a:ext uri="{FF2B5EF4-FFF2-40B4-BE49-F238E27FC236}">
                <a16:creationId xmlns:a16="http://schemas.microsoft.com/office/drawing/2014/main" id="{D369AF5A-C489-EF03-4EE8-810741E4CF4C}"/>
              </a:ext>
            </a:extLst>
          </p:cNvPr>
          <p:cNvSpPr>
            <a:spLocks noGrp="1"/>
          </p:cNvSpPr>
          <p:nvPr>
            <p:ph type="subTitle" idx="1"/>
          </p:nvPr>
        </p:nvSpPr>
        <p:spPr>
          <a:xfrm>
            <a:off x="351002" y="3804190"/>
            <a:ext cx="7825620" cy="1098395"/>
          </a:xfrm>
        </p:spPr>
        <p:txBody>
          <a:bodyPr vert="horz" lIns="91440" tIns="45720" rIns="91440" bIns="45720" rtlCol="0" anchor="t">
            <a:normAutofit/>
          </a:bodyPr>
          <a:lstStyle/>
          <a:p>
            <a:pPr algn="l" rtl="0"/>
            <a:r>
              <a:rPr lang="sv-fi" sz="3600" b="0" i="0" u="none" baseline="0">
                <a:solidFill>
                  <a:srgbClr val="FFFFFF"/>
                </a:solidFill>
                <a:latin typeface="Aptos" panose="020B0004020202020204" pitchFamily="34" charset="0"/>
                <a:ea typeface="Aptos" panose="020B0004020202020204" pitchFamily="34" charset="0"/>
                <a:cs typeface="Aptos" panose="020B0004020202020204" pitchFamily="34" charset="0"/>
              </a:rPr>
              <a:t>Säkerhetsstund</a:t>
            </a:r>
          </a:p>
        </p:txBody>
      </p:sp>
      <p:sp>
        <p:nvSpPr>
          <p:cNvPr id="7" name="Tekstiruutu 6">
            <a:extLst>
              <a:ext uri="{FF2B5EF4-FFF2-40B4-BE49-F238E27FC236}">
                <a16:creationId xmlns:a16="http://schemas.microsoft.com/office/drawing/2014/main" id="{E03997FD-1258-7F12-5811-A023D68457B0}"/>
              </a:ext>
            </a:extLst>
          </p:cNvPr>
          <p:cNvSpPr txBox="1"/>
          <p:nvPr/>
        </p:nvSpPr>
        <p:spPr>
          <a:xfrm>
            <a:off x="348123" y="6472379"/>
            <a:ext cx="6757060" cy="276999"/>
          </a:xfrm>
          <a:prstGeom prst="rect">
            <a:avLst/>
          </a:prstGeom>
          <a:noFill/>
        </p:spPr>
        <p:txBody>
          <a:bodyPr wrap="square">
            <a:spAutoFit/>
          </a:bodyPr>
          <a:lstStyle/>
          <a:p>
            <a:pPr algn="l" rtl="0"/>
            <a:r>
              <a:rPr lang="sv-fi" sz="1200" b="0" i="0" u="none" baseline="0"/>
              <a:t>Bild: Nina Mönkkönen/Trafikskyddet</a:t>
            </a:r>
          </a:p>
        </p:txBody>
      </p:sp>
    </p:spTree>
    <p:extLst>
      <p:ext uri="{BB962C8B-B14F-4D97-AF65-F5344CB8AC3E}">
        <p14:creationId xmlns:p14="http://schemas.microsoft.com/office/powerpoint/2010/main" val="257252046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3A52054-E932-DB8A-90A3-556D5A5D9B0D}"/>
              </a:ext>
            </a:extLst>
          </p:cNvPr>
          <p:cNvSpPr>
            <a:spLocks noGrp="1"/>
          </p:cNvSpPr>
          <p:nvPr>
            <p:ph type="title"/>
          </p:nvPr>
        </p:nvSpPr>
        <p:spPr>
          <a:xfrm>
            <a:off x="838200" y="500062"/>
            <a:ext cx="10515600" cy="1325563"/>
          </a:xfrm>
        </p:spPr>
        <p:txBody>
          <a:bodyPr>
            <a:normAutofit fontScale="90000"/>
          </a:bodyPr>
          <a:lstStyle/>
          <a:p>
            <a:pPr algn="l" rtl="0"/>
            <a:r>
              <a:rPr lang="sv-fi" b="1" i="0" u="none" baseline="0">
                <a:latin typeface="Aptos" panose="020B0004020202020204" pitchFamily="34" charset="0"/>
                <a:ea typeface="Aptos" panose="020B0004020202020204" pitchFamily="34" charset="0"/>
                <a:cs typeface="Aptos" panose="020B0004020202020204" pitchFamily="34" charset="0"/>
              </a:rPr>
              <a:t>Förebygg halkolyckor – vilken väljer du?</a:t>
            </a:r>
            <a:br>
              <a:rPr lang="sv-fi" b="1">
                <a:latin typeface="Aptos" panose="020B0004020202020204" pitchFamily="34" charset="0"/>
                <a:ea typeface="Calibri Light"/>
                <a:cs typeface="Calibri Light"/>
              </a:rPr>
            </a:br>
            <a:r>
              <a:rPr lang="sv-fi" sz="3200" b="1" i="0" u="none" baseline="0">
                <a:latin typeface="Aptos SemiBold" panose="020B0004020202020204" pitchFamily="34" charset="0"/>
                <a:ea typeface="Calibri Light"/>
                <a:cs typeface="Calibri Light"/>
              </a:rPr>
              <a:t>Se videon </a:t>
            </a:r>
            <a:r>
              <a:rPr lang="sv-fi" sz="3200" b="1" i="0" u="none" baseline="0">
                <a:latin typeface="Aptos SemiBold" panose="020B0004020202020204" pitchFamily="34" charset="0"/>
                <a:ea typeface="Calibri Light"/>
                <a:cs typeface="Calibri Light"/>
                <a:hlinkClick r:id="rId3"/>
              </a:rPr>
              <a:t>på YouTube</a:t>
            </a:r>
            <a:br>
              <a:rPr lang="sv-fi" b="1"/>
            </a:br>
            <a:endParaRPr lang="sv-fi" dirty="0"/>
          </a:p>
        </p:txBody>
      </p:sp>
      <p:sp>
        <p:nvSpPr>
          <p:cNvPr id="3" name="Sisällön paikkamerkki 2">
            <a:extLst>
              <a:ext uri="{FF2B5EF4-FFF2-40B4-BE49-F238E27FC236}">
                <a16:creationId xmlns:a16="http://schemas.microsoft.com/office/drawing/2014/main" id="{5BF7AE24-C14D-79D8-9A12-70DA80560C2E}"/>
              </a:ext>
            </a:extLst>
          </p:cNvPr>
          <p:cNvSpPr>
            <a:spLocks noGrp="1"/>
          </p:cNvSpPr>
          <p:nvPr>
            <p:ph idx="1"/>
          </p:nvPr>
        </p:nvSpPr>
        <p:spPr/>
        <p:txBody>
          <a:bodyPr/>
          <a:lstStyle/>
          <a:p>
            <a:pPr algn="l" rtl="0"/>
            <a:r>
              <a:rPr lang="sv-fi" b="0" i="0" u="none" baseline="0">
                <a:hlinkClick r:id="rId4"/>
              </a:rPr>
              <a:t>https://www.youtube.com/watch?si=pKWTIpdJNAWwBcyV&amp;v=PzpdlSF_onM&amp;feature=youtu.be</a:t>
            </a:r>
            <a:endParaRPr lang="sv-fi"/>
          </a:p>
          <a:p>
            <a:endParaRPr lang="sv-fi"/>
          </a:p>
        </p:txBody>
      </p:sp>
      <p:pic>
        <p:nvPicPr>
          <p:cNvPr id="5" name="Kuva 4">
            <a:hlinkClick r:id="rId3"/>
            <a:extLst>
              <a:ext uri="{FF2B5EF4-FFF2-40B4-BE49-F238E27FC236}">
                <a16:creationId xmlns:a16="http://schemas.microsoft.com/office/drawing/2014/main" id="{A0BB1DE6-BD13-2268-9BED-E83B137DA94C}"/>
              </a:ext>
            </a:extLst>
          </p:cNvPr>
          <p:cNvPicPr>
            <a:picLocks noChangeAspect="1"/>
          </p:cNvPicPr>
          <p:nvPr/>
        </p:nvPicPr>
        <p:blipFill>
          <a:blip r:embed="rId5"/>
          <a:srcRect t="4254" b="3059"/>
          <a:stretch>
            <a:fillRect/>
          </a:stretch>
        </p:blipFill>
        <p:spPr>
          <a:xfrm>
            <a:off x="566737" y="1712722"/>
            <a:ext cx="11058525" cy="4917463"/>
          </a:xfrm>
          <a:prstGeom prst="rect">
            <a:avLst/>
          </a:prstGeom>
        </p:spPr>
      </p:pic>
    </p:spTree>
    <p:extLst>
      <p:ext uri="{BB962C8B-B14F-4D97-AF65-F5344CB8AC3E}">
        <p14:creationId xmlns:p14="http://schemas.microsoft.com/office/powerpoint/2010/main" val="132708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74E7C-8640-0E49-3B3C-4632FCBD558C}"/>
              </a:ext>
            </a:extLst>
          </p:cNvPr>
          <p:cNvSpPr>
            <a:spLocks noGrp="1"/>
          </p:cNvSpPr>
          <p:nvPr>
            <p:ph type="title"/>
          </p:nvPr>
        </p:nvSpPr>
        <p:spPr>
          <a:xfrm>
            <a:off x="838199" y="234783"/>
            <a:ext cx="11236287" cy="1325563"/>
          </a:xfrm>
        </p:spPr>
        <p:txBody>
          <a:bodyPr/>
          <a:lstStyle/>
          <a:p>
            <a:pPr algn="l" rtl="0"/>
            <a:r>
              <a:rPr lang="sv-fi" b="1" i="0" u="none" baseline="0">
                <a:latin typeface="Aptos" panose="020B0004020202020204" pitchFamily="34" charset="0"/>
                <a:ea typeface="Calibri Light"/>
                <a:cs typeface="Calibri Light"/>
              </a:rPr>
              <a:t>Balansövningar </a:t>
            </a:r>
            <a:r>
              <a:rPr lang="sv-fi" sz="3200" b="1" i="0" u="none" baseline="0">
                <a:latin typeface="Aptos" panose="020B0004020202020204" pitchFamily="34" charset="0"/>
                <a:ea typeface="Calibri Light"/>
                <a:cs typeface="Calibri Light"/>
              </a:rPr>
              <a:t>– gör en eller alla</a:t>
            </a:r>
            <a:endParaRPr lang="sv-fi" sz="3200" b="1" dirty="0">
              <a:latin typeface="Aptos" panose="020B0004020202020204" pitchFamily="34" charset="0"/>
            </a:endParaRPr>
          </a:p>
        </p:txBody>
      </p:sp>
      <p:sp>
        <p:nvSpPr>
          <p:cNvPr id="3" name="Content Placeholder 2">
            <a:extLst>
              <a:ext uri="{FF2B5EF4-FFF2-40B4-BE49-F238E27FC236}">
                <a16:creationId xmlns:a16="http://schemas.microsoft.com/office/drawing/2014/main" id="{9CB63558-4DF7-52BC-EAF7-EC8CD36B13D3}"/>
              </a:ext>
            </a:extLst>
          </p:cNvPr>
          <p:cNvSpPr>
            <a:spLocks noGrp="1"/>
          </p:cNvSpPr>
          <p:nvPr>
            <p:ph idx="1"/>
          </p:nvPr>
        </p:nvSpPr>
        <p:spPr>
          <a:xfrm>
            <a:off x="617621" y="1434599"/>
            <a:ext cx="10515600" cy="4351338"/>
          </a:xfrm>
        </p:spPr>
        <p:txBody>
          <a:bodyPr vert="horz" lIns="91440" tIns="45720" rIns="91440" bIns="45720" rtlCol="0" anchor="t">
            <a:noAutofit/>
          </a:bodyPr>
          <a:lstStyle/>
          <a:p>
            <a:pPr marL="0" indent="0" algn="l" rtl="0">
              <a:buNone/>
            </a:pPr>
            <a:r>
              <a:rPr lang="sv-fi" sz="1800" b="1" i="0" u="none" baseline="0">
                <a:solidFill>
                  <a:srgbClr val="335CC0"/>
                </a:solidFill>
                <a:latin typeface="Aptos Black" panose="020B0004020202020204" pitchFamily="34" charset="0"/>
                <a:ea typeface="Aptos Black" panose="020B0004020202020204" pitchFamily="34" charset="0"/>
                <a:cs typeface="Aptos Black" panose="020B0004020202020204" pitchFamily="34" charset="0"/>
              </a:rPr>
              <a:t>1. Åttor</a:t>
            </a:r>
            <a:endParaRPr lang="sv-fi" sz="1800" b="1" dirty="0">
              <a:solidFill>
                <a:srgbClr val="335CC0"/>
              </a:solidFill>
              <a:latin typeface="Aptos Black" panose="020B0004020202020204" pitchFamily="34" charset="0"/>
            </a:endParaRPr>
          </a:p>
          <a:p>
            <a:pPr lvl="1" algn="l" rtl="0"/>
            <a:r>
              <a:rPr lang="sv-fi" sz="1800" b="0" i="0" u="none" baseline="0">
                <a:latin typeface="Aptos"/>
                <a:ea typeface="Aptos"/>
                <a:cs typeface="Aptos"/>
              </a:rPr>
              <a:t>Stå upp, med ryggen rak och blicken riktad framåt.</a:t>
            </a:r>
            <a:endParaRPr lang="sv-fi" sz="1800" dirty="0">
              <a:latin typeface="Aptos"/>
            </a:endParaRPr>
          </a:p>
          <a:p>
            <a:pPr lvl="1" algn="l" rtl="0"/>
            <a:r>
              <a:rPr lang="sv-fi" sz="1800" b="0" i="0" u="none" baseline="0">
                <a:latin typeface="Aptos"/>
                <a:ea typeface="Aptos"/>
                <a:cs typeface="Aptos"/>
              </a:rPr>
              <a:t>Lyft upp ena foten i luften framför dig och gör åttor i luften med den. </a:t>
            </a:r>
            <a:br>
              <a:rPr lang="sv-fi" sz="1800">
                <a:latin typeface="Aptos"/>
              </a:rPr>
            </a:br>
            <a:r>
              <a:rPr lang="sv-fi" sz="1800" b="0" i="0" u="none" baseline="0">
                <a:latin typeface="Aptos"/>
                <a:ea typeface="Aptos"/>
                <a:cs typeface="Aptos"/>
              </a:rPr>
              <a:t>Gör totalt fem åttor med foten i luften.</a:t>
            </a:r>
            <a:endParaRPr lang="sv-fi" sz="1800" dirty="0">
              <a:latin typeface="Aptos"/>
            </a:endParaRPr>
          </a:p>
          <a:p>
            <a:pPr lvl="1" algn="l" rtl="0"/>
            <a:r>
              <a:rPr lang="sv-fi" sz="1800" b="0" i="0" u="none" baseline="0">
                <a:latin typeface="Aptos"/>
                <a:ea typeface="Aptos"/>
                <a:cs typeface="Aptos"/>
              </a:rPr>
              <a:t>Byt sedan ben och gör fem åttor med det andra benet.</a:t>
            </a:r>
            <a:endParaRPr lang="sv-fi" sz="1800" dirty="0">
              <a:latin typeface="Aptos"/>
            </a:endParaRPr>
          </a:p>
          <a:p>
            <a:pPr algn="l" rtl="0">
              <a:buNone/>
            </a:pPr>
            <a:r>
              <a:rPr lang="sv-fi" sz="1800" b="1" i="0" u="none" baseline="0">
                <a:solidFill>
                  <a:srgbClr val="335CC0"/>
                </a:solidFill>
                <a:latin typeface="Aptos Black" panose="020B0004020202020204" pitchFamily="34" charset="0"/>
                <a:ea typeface="Calibri"/>
                <a:cs typeface="Calibri"/>
              </a:rPr>
              <a:t>2. Tåhävningar</a:t>
            </a:r>
            <a:endParaRPr lang="sv-fi" sz="1800" b="1" dirty="0">
              <a:solidFill>
                <a:srgbClr val="335CC0"/>
              </a:solidFill>
              <a:latin typeface="Aptos Black" panose="020B0004020202020204" pitchFamily="34" charset="0"/>
              <a:ea typeface="Calibri"/>
              <a:cs typeface="Calibri"/>
            </a:endParaRPr>
          </a:p>
          <a:p>
            <a:pPr lvl="1" algn="l" rtl="0"/>
            <a:r>
              <a:rPr lang="sv-fi" sz="1800" b="0" i="0" u="none" baseline="0">
                <a:latin typeface="Aptos"/>
                <a:ea typeface="Calibri"/>
                <a:cs typeface="Calibri"/>
              </a:rPr>
              <a:t>Stå upp, med ryggen rak och blicken riktad framåt.</a:t>
            </a:r>
            <a:endParaRPr lang="sv-fi" sz="1800" dirty="0">
              <a:latin typeface="Aptos"/>
              <a:ea typeface="Calibri"/>
              <a:cs typeface="Calibri"/>
            </a:endParaRPr>
          </a:p>
          <a:p>
            <a:pPr lvl="1" algn="l" rtl="0"/>
            <a:r>
              <a:rPr lang="sv-fi" sz="1800" b="0" i="0" u="none" baseline="0">
                <a:latin typeface="Aptos"/>
                <a:ea typeface="Calibri"/>
                <a:cs typeface="Calibri"/>
              </a:rPr>
              <a:t>Sätt dig lugnt på huk och res dig sedan lugnt ända upp på tå. </a:t>
            </a:r>
            <a:endParaRPr lang="sv-fi" sz="1800" dirty="0">
              <a:latin typeface="Aptos"/>
              <a:ea typeface="Calibri"/>
              <a:cs typeface="Calibri"/>
            </a:endParaRPr>
          </a:p>
          <a:p>
            <a:pPr lvl="1" algn="l" rtl="0"/>
            <a:r>
              <a:rPr lang="sv-fi" sz="1800" b="0" i="0" u="none" baseline="0">
                <a:latin typeface="Aptos"/>
                <a:ea typeface="Calibri"/>
                <a:cs typeface="Calibri"/>
              </a:rPr>
              <a:t>Lyft till sist båda händerna rakt upp och sträck dem mot taket medan du står på tårna. </a:t>
            </a:r>
            <a:endParaRPr lang="sv-fi" sz="1800" dirty="0">
              <a:latin typeface="Aptos"/>
              <a:ea typeface="Calibri"/>
              <a:cs typeface="Calibri"/>
            </a:endParaRPr>
          </a:p>
          <a:p>
            <a:pPr lvl="1" algn="l" rtl="0"/>
            <a:r>
              <a:rPr lang="sv-fi" sz="1800" b="0" i="0" u="none" baseline="0">
                <a:latin typeface="Aptos"/>
                <a:ea typeface="Calibri"/>
                <a:cs typeface="Calibri"/>
              </a:rPr>
              <a:t>Återgå till stående position med händerna vid sidorna. Upprepa rörelsen tio gånger.</a:t>
            </a:r>
            <a:endParaRPr lang="sv-fi" sz="1800" dirty="0">
              <a:latin typeface="Aptos"/>
              <a:ea typeface="Calibri"/>
              <a:cs typeface="Calibri"/>
            </a:endParaRPr>
          </a:p>
          <a:p>
            <a:pPr marL="0" indent="0" algn="l" rtl="0">
              <a:buNone/>
            </a:pPr>
            <a:r>
              <a:rPr lang="sv-fi" sz="1800" b="1" i="0" u="none" baseline="0">
                <a:solidFill>
                  <a:srgbClr val="335CC0"/>
                </a:solidFill>
                <a:latin typeface="Aptos Black" panose="020B0004020202020204" pitchFamily="34" charset="0"/>
                <a:ea typeface="Calibri"/>
                <a:cs typeface="Calibri"/>
              </a:rPr>
              <a:t>3. Tandemgång</a:t>
            </a:r>
          </a:p>
          <a:p>
            <a:pPr lvl="1" algn="l" rtl="0"/>
            <a:r>
              <a:rPr lang="sv-fi" sz="1800" b="0" i="0" u="none" baseline="0">
                <a:latin typeface="Aptos"/>
                <a:ea typeface="Calibri"/>
                <a:cs typeface="Calibri"/>
              </a:rPr>
              <a:t>Stå upp, med ryggen rak och blicken riktad framåt.</a:t>
            </a:r>
            <a:endParaRPr lang="sv-fi" sz="1800" dirty="0">
              <a:latin typeface="Aptos"/>
              <a:ea typeface="Calibri"/>
              <a:cs typeface="Calibri"/>
            </a:endParaRPr>
          </a:p>
          <a:p>
            <a:pPr lvl="1" algn="l" rtl="0"/>
            <a:r>
              <a:rPr lang="sv-fi" sz="1800" b="0" i="0" u="none" baseline="0">
                <a:latin typeface="Aptos"/>
                <a:ea typeface="Calibri"/>
                <a:cs typeface="Calibri"/>
              </a:rPr>
              <a:t>Ta ett steg bakåt med ena foten och sätt tårna mot den andra fotens häl – föreställ dig att du går baklänges längs en linje. </a:t>
            </a:r>
            <a:endParaRPr lang="sv-fi" sz="1800" dirty="0">
              <a:latin typeface="Aptos"/>
              <a:ea typeface="Calibri"/>
              <a:cs typeface="Calibri"/>
            </a:endParaRPr>
          </a:p>
          <a:p>
            <a:pPr lvl="1" algn="l" rtl="0"/>
            <a:r>
              <a:rPr lang="sv-fi" sz="1800" b="0" i="0" u="none" baseline="0">
                <a:latin typeface="Aptos"/>
                <a:ea typeface="Calibri"/>
                <a:cs typeface="Calibri"/>
              </a:rPr>
              <a:t>Ta 10 steg på samma sätt, vänd dig om och gå tillbaka på samma sätt i 10 steg.</a:t>
            </a:r>
            <a:endParaRPr lang="sv-fi" sz="1800" dirty="0">
              <a:latin typeface="Aptos"/>
              <a:ea typeface="Calibri"/>
              <a:cs typeface="Calibri"/>
            </a:endParaRPr>
          </a:p>
          <a:p>
            <a:pPr lvl="1" algn="l" rtl="0"/>
            <a:r>
              <a:rPr lang="sv-fi" sz="1800" b="0" i="0" u="none" baseline="0">
                <a:latin typeface="Aptos"/>
                <a:ea typeface="Calibri"/>
                <a:cs typeface="Calibri"/>
              </a:rPr>
              <a:t>Om du vill ha mer utmaning kan du vrida huvudet från sida till sida under rörelsen. </a:t>
            </a:r>
            <a:endParaRPr lang="sv-fi" sz="1800" dirty="0">
              <a:latin typeface="Aptos"/>
              <a:ea typeface="Calibri"/>
              <a:cs typeface="Calibri"/>
            </a:endParaRPr>
          </a:p>
          <a:p>
            <a:pPr lvl="1" algn="l" rtl="0">
              <a:buFont typeface="Courier New" panose="020B0604020202020204" pitchFamily="34" charset="0"/>
              <a:buChar char="o"/>
            </a:pPr>
            <a:endParaRPr lang="sv-fi" dirty="0">
              <a:ea typeface="Calibri"/>
              <a:cs typeface="Calibri"/>
            </a:endParaRPr>
          </a:p>
        </p:txBody>
      </p:sp>
    </p:spTree>
    <p:extLst>
      <p:ext uri="{BB962C8B-B14F-4D97-AF65-F5344CB8AC3E}">
        <p14:creationId xmlns:p14="http://schemas.microsoft.com/office/powerpoint/2010/main" val="2060651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fi"/>
          </a:p>
        </p:txBody>
      </p:sp>
      <p:pic>
        <p:nvPicPr>
          <p:cNvPr id="5" name="Kuva 4" descr="Bild som innehåller objektet person, skor, kläder, jack&#10;&#10;Bildens skapades automatiskt">
            <a:extLst>
              <a:ext uri="{FF2B5EF4-FFF2-40B4-BE49-F238E27FC236}">
                <a16:creationId xmlns:a16="http://schemas.microsoft.com/office/drawing/2014/main" id="{8F3F981A-CC12-B10F-93E2-39EB459FC270}"/>
              </a:ext>
            </a:extLst>
          </p:cNvPr>
          <p:cNvPicPr>
            <a:picLocks noChangeAspect="1"/>
          </p:cNvPicPr>
          <p:nvPr/>
        </p:nvPicPr>
        <p:blipFill>
          <a:blip r:embed="rId2">
            <a:extLst>
              <a:ext uri="{28A0092B-C50C-407E-A947-70E740481C1C}">
                <a14:useLocalDpi xmlns:a14="http://schemas.microsoft.com/office/drawing/2010/main" val="0"/>
              </a:ext>
            </a:extLst>
          </a:blip>
          <a:srcRect b="-282"/>
          <a:stretch>
            <a:fillRect/>
          </a:stretch>
        </p:blipFill>
        <p:spPr>
          <a:xfrm>
            <a:off x="0" y="9"/>
            <a:ext cx="9705860" cy="6883677"/>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fi"/>
          </a:p>
        </p:txBody>
      </p:sp>
      <p:sp>
        <p:nvSpPr>
          <p:cNvPr id="3" name="Sisällön paikkamerkki 2">
            <a:extLst>
              <a:ext uri="{FF2B5EF4-FFF2-40B4-BE49-F238E27FC236}">
                <a16:creationId xmlns:a16="http://schemas.microsoft.com/office/drawing/2014/main" id="{37985A4C-674D-BDE1-4E5F-1859A032AB5A}"/>
              </a:ext>
            </a:extLst>
          </p:cNvPr>
          <p:cNvSpPr>
            <a:spLocks noGrp="1"/>
          </p:cNvSpPr>
          <p:nvPr>
            <p:ph idx="1"/>
          </p:nvPr>
        </p:nvSpPr>
        <p:spPr>
          <a:xfrm>
            <a:off x="8658508" y="2652121"/>
            <a:ext cx="2560320" cy="1804481"/>
          </a:xfrm>
        </p:spPr>
        <p:txBody>
          <a:bodyPr vert="horz" lIns="91440" tIns="45720" rIns="91440" bIns="45720" rtlCol="0" anchor="t">
            <a:normAutofit fontScale="92500"/>
          </a:bodyPr>
          <a:lstStyle/>
          <a:p>
            <a:pPr marL="0" indent="0" algn="l" rtl="0">
              <a:buNone/>
            </a:pPr>
            <a:r>
              <a:rPr lang="sv-fi" sz="4400" b="1" i="0" u="none" baseline="0">
                <a:solidFill>
                  <a:srgbClr val="335CC0"/>
                </a:solidFill>
                <a:latin typeface="Aptos Black" panose="020B0004020202020204" pitchFamily="34" charset="0"/>
                <a:ea typeface="Aptos Black" panose="020B0004020202020204" pitchFamily="34" charset="0"/>
                <a:cs typeface="Aptos Black" panose="020B0004020202020204" pitchFamily="34" charset="0"/>
              </a:rPr>
              <a:t>Tack – låt oss hålla oss på benen.</a:t>
            </a:r>
            <a:endParaRPr lang="sv-fi" sz="2000" b="1" dirty="0">
              <a:solidFill>
                <a:srgbClr val="335CC0"/>
              </a:solidFill>
              <a:latin typeface="Aptos Black" panose="020B0004020202020204" pitchFamily="34" charset="0"/>
            </a:endParaRPr>
          </a:p>
          <a:p>
            <a:pPr marL="0" indent="0" algn="l" rtl="0">
              <a:buNone/>
            </a:pPr>
            <a:endParaRPr lang="sv-fi" sz="1400" b="1" dirty="0">
              <a:solidFill>
                <a:srgbClr val="335CC0"/>
              </a:solidFill>
              <a:latin typeface="Aptos Black" panose="020B0004020202020204" pitchFamily="34" charset="0"/>
            </a:endParaRPr>
          </a:p>
          <a:p>
            <a:pPr marL="0" indent="0" algn="l" rtl="0">
              <a:buNone/>
            </a:pPr>
            <a:endParaRPr lang="sv-fi" sz="4400" dirty="0">
              <a:solidFill>
                <a:schemeClr val="accent1">
                  <a:lumMod val="75000"/>
                </a:schemeClr>
              </a:solidFill>
              <a:latin typeface="Abadi" panose="020B0604020104020204" pitchFamily="34" charset="0"/>
            </a:endParaRPr>
          </a:p>
          <a:p>
            <a:pPr marL="0" indent="0" algn="l" rtl="0">
              <a:buNone/>
            </a:pPr>
            <a:endParaRPr lang="sv-fi" sz="2000" dirty="0">
              <a:solidFill>
                <a:schemeClr val="accent1">
                  <a:lumMod val="75000"/>
                </a:schemeClr>
              </a:solidFill>
              <a:latin typeface="Abadi" panose="020B0604020104020204" pitchFamily="34" charset="0"/>
            </a:endParaRPr>
          </a:p>
          <a:p>
            <a:pPr marL="0" indent="0" algn="l" rtl="0">
              <a:buNone/>
            </a:pPr>
            <a:endParaRPr lang="sv-fi" sz="4400" dirty="0">
              <a:solidFill>
                <a:srgbClr val="2F5597"/>
              </a:solidFill>
              <a:latin typeface="Abadi" panose="020B0604020104020204" pitchFamily="34" charset="0"/>
            </a:endParaRPr>
          </a:p>
          <a:p>
            <a:pPr marL="0" indent="0" algn="l" rtl="0">
              <a:buNone/>
            </a:pPr>
            <a:endParaRPr lang="sv-fi" sz="2000" dirty="0">
              <a:latin typeface="Abadi" panose="020B0604020104020204" pitchFamily="34" charset="0"/>
            </a:endParaRPr>
          </a:p>
        </p:txBody>
      </p:sp>
      <p:sp>
        <p:nvSpPr>
          <p:cNvPr id="7" name="Tekstiruutu 6">
            <a:extLst>
              <a:ext uri="{FF2B5EF4-FFF2-40B4-BE49-F238E27FC236}">
                <a16:creationId xmlns:a16="http://schemas.microsoft.com/office/drawing/2014/main" id="{67117B98-9E2C-B92E-9070-00FCEE4D236D}"/>
              </a:ext>
            </a:extLst>
          </p:cNvPr>
          <p:cNvSpPr txBox="1"/>
          <p:nvPr/>
        </p:nvSpPr>
        <p:spPr>
          <a:xfrm>
            <a:off x="264226" y="6488658"/>
            <a:ext cx="6157354" cy="276999"/>
          </a:xfrm>
          <a:prstGeom prst="rect">
            <a:avLst/>
          </a:prstGeom>
          <a:noFill/>
        </p:spPr>
        <p:txBody>
          <a:bodyPr wrap="square">
            <a:spAutoFit/>
          </a:bodyPr>
          <a:lstStyle/>
          <a:p>
            <a:pPr algn="l" rtl="0"/>
            <a:r>
              <a:rPr lang="sv-fi" sz="1200" b="0" i="0" u="none" baseline="0">
                <a:latin typeface="Aptos" panose="020B0004020202020204" pitchFamily="34" charset="0"/>
                <a:ea typeface="Aptos" panose="020B0004020202020204" pitchFamily="34" charset="0"/>
                <a:cs typeface="Aptos" panose="020B0004020202020204" pitchFamily="34" charset="0"/>
              </a:rPr>
              <a:t>Bild: Nina Mönkkönen/Trafikskyddet</a:t>
            </a:r>
          </a:p>
        </p:txBody>
      </p:sp>
      <p:sp>
        <p:nvSpPr>
          <p:cNvPr id="4" name="Sisällön paikkamerkki 2">
            <a:extLst>
              <a:ext uri="{FF2B5EF4-FFF2-40B4-BE49-F238E27FC236}">
                <a16:creationId xmlns:a16="http://schemas.microsoft.com/office/drawing/2014/main" id="{71C24866-AE65-3C8D-C4B8-D447DB2A259D}"/>
              </a:ext>
            </a:extLst>
          </p:cNvPr>
          <p:cNvSpPr txBox="1">
            <a:spLocks/>
          </p:cNvSpPr>
          <p:nvPr/>
        </p:nvSpPr>
        <p:spPr>
          <a:xfrm>
            <a:off x="7788925" y="4961395"/>
            <a:ext cx="4138850" cy="180448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Font typeface="Arial" panose="020B0604020202020204" pitchFamily="34" charset="0"/>
              <a:buNone/>
            </a:pPr>
            <a:r>
              <a:rPr lang="sv-fi" sz="1400" b="0" i="0" u="none" baseline="0">
                <a:latin typeface="Aptos" panose="020B0004020202020204" pitchFamily="34" charset="0"/>
                <a:ea typeface="Aptos" panose="020B0004020202020204" pitchFamily="34" charset="0"/>
                <a:cs typeface="Aptos" panose="020B0004020202020204" pitchFamily="34" charset="0"/>
              </a:rPr>
              <a:t>Källor: Institutet för hälsa och välfärd, 2024. Vårdanmälningssystemet.</a:t>
            </a:r>
          </a:p>
          <a:p>
            <a:pPr marL="0" indent="0" algn="ctr" rtl="0">
              <a:buNone/>
            </a:pPr>
            <a:r>
              <a:rPr lang="sv-fi" sz="1400" b="0" i="0" u="none" baseline="0">
                <a:latin typeface="Aptos" panose="020B0004020202020204" pitchFamily="34" charset="0"/>
                <a:ea typeface="Calibri"/>
                <a:cs typeface="Calibri"/>
              </a:rPr>
              <a:t>Olycksfallsförsäkringscentralen. 2025.  Hur man väljer att röra på sig har en inverkan på olycksfall under arbetsresor.</a:t>
            </a:r>
            <a:endParaRPr lang="sv-fi" sz="1400" dirty="0">
              <a:latin typeface="Aptos" panose="020B0004020202020204" pitchFamily="34" charset="0"/>
            </a:endParaRPr>
          </a:p>
          <a:p>
            <a:pPr marL="0" indent="0" algn="ctr" rtl="0">
              <a:buNone/>
            </a:pPr>
            <a:r>
              <a:rPr lang="sv-fi" sz="1400" b="0" i="0" u="none" baseline="0">
                <a:latin typeface="Aptos" panose="020B0004020202020204" pitchFamily="34" charset="0"/>
                <a:ea typeface="+mn-lt"/>
                <a:cs typeface="+mn-lt"/>
              </a:rPr>
              <a:t>Kommunikationsministeriets publikationer 2022:2</a:t>
            </a:r>
            <a:endParaRPr lang="sv-fi" sz="1400" dirty="0">
              <a:latin typeface="Aptos" panose="020B0004020202020204" pitchFamily="34" charset="0"/>
            </a:endParaRPr>
          </a:p>
          <a:p>
            <a:pPr marL="0" indent="0" algn="ctr" rtl="0">
              <a:buFont typeface="Arial" panose="020B0604020202020204" pitchFamily="34" charset="0"/>
              <a:buNone/>
            </a:pPr>
            <a:endParaRPr lang="sv-fi" sz="1400" dirty="0">
              <a:solidFill>
                <a:srgbClr val="2F5597"/>
              </a:solidFill>
              <a:latin typeface="Aptos" panose="020B0004020202020204" pitchFamily="34" charset="0"/>
            </a:endParaRPr>
          </a:p>
          <a:p>
            <a:pPr marL="0" indent="0" algn="ctr" rtl="0">
              <a:buFont typeface="Arial" panose="020B0604020202020204" pitchFamily="34" charset="0"/>
              <a:buNone/>
            </a:pPr>
            <a:endParaRPr lang="sv-fi" sz="1400" dirty="0">
              <a:solidFill>
                <a:srgbClr val="2F5597"/>
              </a:solidFill>
              <a:latin typeface="Aptos" panose="020B0004020202020204" pitchFamily="34" charset="0"/>
            </a:endParaRPr>
          </a:p>
          <a:p>
            <a:pPr marL="0" indent="0" algn="ctr" rtl="0">
              <a:buNone/>
            </a:pPr>
            <a:endParaRPr lang="sv-fi" sz="2000" dirty="0">
              <a:latin typeface="Abadi" panose="020B0604020104020204" pitchFamily="34" charset="0"/>
            </a:endParaRPr>
          </a:p>
        </p:txBody>
      </p:sp>
    </p:spTree>
    <p:extLst>
      <p:ext uri="{BB962C8B-B14F-4D97-AF65-F5344CB8AC3E}">
        <p14:creationId xmlns:p14="http://schemas.microsoft.com/office/powerpoint/2010/main" val="1042333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0EFFB1A-4E56-DF54-1015-74154720E800}"/>
              </a:ext>
            </a:extLst>
          </p:cNvPr>
          <p:cNvSpPr>
            <a:spLocks noGrp="1"/>
          </p:cNvSpPr>
          <p:nvPr>
            <p:ph type="title"/>
          </p:nvPr>
        </p:nvSpPr>
        <p:spPr/>
        <p:txBody>
          <a:bodyPr>
            <a:normAutofit/>
          </a:bodyPr>
          <a:lstStyle/>
          <a:p>
            <a:pPr algn="l" rtl="0"/>
            <a:r>
              <a:rPr lang="sv-fi" sz="5000" b="1" i="0" u="none" baseline="0">
                <a:solidFill>
                  <a:srgbClr val="335CC0"/>
                </a:solidFill>
                <a:latin typeface="Aptos Black" panose="020B0004020202020204" pitchFamily="34" charset="0"/>
                <a:ea typeface="Aptos Black" panose="020B0004020202020204" pitchFamily="34" charset="0"/>
                <a:cs typeface="Aptos Black" panose="020B0004020202020204" pitchFamily="34" charset="0"/>
              </a:rPr>
              <a:t>Säkerhetsstundens innehål</a:t>
            </a:r>
            <a:endParaRPr lang="sv-fi" sz="5000" b="1" dirty="0">
              <a:solidFill>
                <a:srgbClr val="335CC0"/>
              </a:solidFill>
              <a:latin typeface="Aptos Black" panose="020B0004020202020204" pitchFamily="34" charset="0"/>
              <a:ea typeface="Calibri Light"/>
              <a:cs typeface="Calibri Light"/>
            </a:endParaRPr>
          </a:p>
        </p:txBody>
      </p:sp>
      <p:sp>
        <p:nvSpPr>
          <p:cNvPr id="3" name="Sisällön paikkamerkki 2">
            <a:extLst>
              <a:ext uri="{FF2B5EF4-FFF2-40B4-BE49-F238E27FC236}">
                <a16:creationId xmlns:a16="http://schemas.microsoft.com/office/drawing/2014/main" id="{F389F4B0-EE6B-3405-D83E-781B4FA9A576}"/>
              </a:ext>
            </a:extLst>
          </p:cNvPr>
          <p:cNvSpPr>
            <a:spLocks noGrp="1"/>
          </p:cNvSpPr>
          <p:nvPr>
            <p:ph idx="1"/>
          </p:nvPr>
        </p:nvSpPr>
        <p:spPr>
          <a:xfrm>
            <a:off x="838200" y="1861018"/>
            <a:ext cx="8978154" cy="4351338"/>
          </a:xfrm>
        </p:spPr>
        <p:txBody>
          <a:bodyPr vert="horz" lIns="91440" tIns="45720" rIns="91440" bIns="45720" rtlCol="0" anchor="t">
            <a:normAutofit/>
          </a:bodyPr>
          <a:lstStyle/>
          <a:p>
            <a:pPr marL="514350" indent="-514350" algn="l" rtl="0">
              <a:buClr>
                <a:srgbClr val="335CC0"/>
              </a:buClr>
              <a:buAutoNum type="arabicPeriod"/>
            </a:pPr>
            <a:r>
              <a:rPr lang="sv-fi" b="0" i="0" u="none" baseline="0">
                <a:latin typeface="Aptos" panose="020B0004020202020204" pitchFamily="34" charset="0"/>
                <a:ea typeface="Aptos" panose="020B0004020202020204" pitchFamily="34" charset="0"/>
                <a:cs typeface="Aptos" panose="020B0004020202020204" pitchFamily="34" charset="0"/>
              </a:rPr>
              <a:t>Bakgrund om olycksfall under arbetsresor </a:t>
            </a:r>
            <a:endParaRPr lang="sv-fi" dirty="0">
              <a:latin typeface="Aptos" panose="020B0004020202020204" pitchFamily="34" charset="0"/>
            </a:endParaRPr>
          </a:p>
          <a:p>
            <a:pPr marL="514350" indent="-514350" algn="l" rtl="0">
              <a:buClr>
                <a:srgbClr val="335CC0"/>
              </a:buClr>
              <a:buAutoNum type="arabicPeriod"/>
            </a:pPr>
            <a:r>
              <a:rPr lang="sv-fi" b="0" i="0" u="none" baseline="0">
                <a:latin typeface="Aptos" panose="020B0004020202020204" pitchFamily="34" charset="0"/>
                <a:ea typeface="Aptos" panose="020B0004020202020204" pitchFamily="34" charset="0"/>
                <a:cs typeface="Aptos" panose="020B0004020202020204" pitchFamily="34" charset="0"/>
              </a:rPr>
              <a:t>Var och hur kan man halka under sin arbetsresa?</a:t>
            </a:r>
            <a:endParaRPr lang="sv-fi" dirty="0">
              <a:latin typeface="Aptos" panose="020B0004020202020204" pitchFamily="34" charset="0"/>
              <a:ea typeface="Calibri" panose="020F0502020204030204"/>
              <a:cs typeface="Calibri" panose="020F0502020204030204"/>
            </a:endParaRPr>
          </a:p>
          <a:p>
            <a:pPr marL="514350" indent="-514350" algn="l" rtl="0">
              <a:buClr>
                <a:srgbClr val="335CC0"/>
              </a:buClr>
              <a:buAutoNum type="arabicPeriod"/>
            </a:pPr>
            <a:r>
              <a:rPr lang="sv-fi" b="0" i="0" u="none" baseline="0">
                <a:latin typeface="Aptos" panose="020B0004020202020204" pitchFamily="34" charset="0"/>
                <a:ea typeface="Aptos" panose="020B0004020202020204" pitchFamily="34" charset="0"/>
                <a:cs typeface="Aptos" panose="020B0004020202020204" pitchFamily="34" charset="0"/>
              </a:rPr>
              <a:t>Vilka metoder har ni för att tillsammans bekämpa halka under arbetsresorna? </a:t>
            </a:r>
            <a:endParaRPr lang="sv-fi" dirty="0">
              <a:latin typeface="Aptos" panose="020B0004020202020204" pitchFamily="34" charset="0"/>
              <a:ea typeface="Calibri" panose="020F0502020204030204"/>
              <a:cs typeface="Calibri" panose="020F0502020204030204"/>
            </a:endParaRPr>
          </a:p>
          <a:p>
            <a:pPr marL="514350" indent="-514350" algn="l" rtl="0">
              <a:buClr>
                <a:srgbClr val="335CC0"/>
              </a:buClr>
              <a:buAutoNum type="arabicPeriod"/>
            </a:pPr>
            <a:r>
              <a:rPr lang="sv-fi" b="0" i="0" u="none" baseline="0">
                <a:latin typeface="Aptos" panose="020B0004020202020204" pitchFamily="34" charset="0"/>
                <a:ea typeface="Aptos" panose="020B0004020202020204" pitchFamily="34" charset="0"/>
                <a:cs typeface="Aptos" panose="020B0004020202020204" pitchFamily="34" charset="0"/>
              </a:rPr>
              <a:t>Balanstips för arbetsdagen </a:t>
            </a:r>
            <a:endParaRPr lang="sv-fi" dirty="0">
              <a:latin typeface="Aptos" panose="020B0004020202020204" pitchFamily="34" charset="0"/>
              <a:ea typeface="Calibri" panose="020F0502020204030204"/>
              <a:cs typeface="Calibri" panose="020F0502020204030204"/>
            </a:endParaRPr>
          </a:p>
        </p:txBody>
      </p:sp>
    </p:spTree>
    <p:extLst>
      <p:ext uri="{BB962C8B-B14F-4D97-AF65-F5344CB8AC3E}">
        <p14:creationId xmlns:p14="http://schemas.microsoft.com/office/powerpoint/2010/main" val="3547631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A0C2A7A-D548-4CCA-6B37-EFBCF1C1D269}"/>
              </a:ext>
            </a:extLst>
          </p:cNvPr>
          <p:cNvSpPr>
            <a:spLocks noGrp="1"/>
          </p:cNvSpPr>
          <p:nvPr>
            <p:ph type="title"/>
          </p:nvPr>
        </p:nvSpPr>
        <p:spPr/>
        <p:txBody>
          <a:bodyPr/>
          <a:lstStyle/>
          <a:p>
            <a:pPr algn="l" rtl="0"/>
            <a:r>
              <a:rPr lang="sv-fi" b="1" i="0" u="none" baseline="0">
                <a:latin typeface="Aptos" panose="020B0004020202020204" pitchFamily="34" charset="0"/>
                <a:ea typeface="Aptos" panose="020B0004020202020204" pitchFamily="34" charset="0"/>
                <a:cs typeface="Aptos" panose="020B0004020202020204" pitchFamily="34" charset="0"/>
              </a:rPr>
              <a:t>Bakgrund om olycksfall under arbetsresor</a:t>
            </a:r>
          </a:p>
        </p:txBody>
      </p:sp>
      <p:sp>
        <p:nvSpPr>
          <p:cNvPr id="3" name="Sisällön paikkamerkki 2">
            <a:extLst>
              <a:ext uri="{FF2B5EF4-FFF2-40B4-BE49-F238E27FC236}">
                <a16:creationId xmlns:a16="http://schemas.microsoft.com/office/drawing/2014/main" id="{AE4A89C8-FC31-23D2-A522-A05076B43049}"/>
              </a:ext>
            </a:extLst>
          </p:cNvPr>
          <p:cNvSpPr>
            <a:spLocks noGrp="1"/>
          </p:cNvSpPr>
          <p:nvPr>
            <p:ph idx="1"/>
          </p:nvPr>
        </p:nvSpPr>
        <p:spPr/>
        <p:txBody>
          <a:bodyPr vert="horz" lIns="91440" tIns="45720" rIns="91440" bIns="45720" rtlCol="0" anchor="t">
            <a:normAutofit/>
          </a:bodyPr>
          <a:lstStyle/>
          <a:p>
            <a:pPr algn="l" rtl="0"/>
            <a:r>
              <a:rPr lang="sv-fi" sz="1900" b="0" i="0" u="none" baseline="0" dirty="0">
                <a:latin typeface="Aptos" panose="020B0004020202020204" pitchFamily="34" charset="0"/>
                <a:ea typeface="Aptos" panose="020B0004020202020204" pitchFamily="34" charset="0"/>
                <a:cs typeface="Aptos" panose="020B0004020202020204" pitchFamily="34" charset="0"/>
              </a:rPr>
              <a:t>I Finland inträffar varje år över 20 000 olycksfall under arbetsresor. </a:t>
            </a:r>
            <a:endParaRPr lang="sv-fi" sz="1900" strike="sngStrike" dirty="0">
              <a:latin typeface="Aptos" panose="020B0004020202020204" pitchFamily="34" charset="0"/>
              <a:ea typeface="Calibri"/>
              <a:cs typeface="Calibri"/>
            </a:endParaRPr>
          </a:p>
          <a:p>
            <a:pPr algn="l" rtl="0"/>
            <a:r>
              <a:rPr lang="sv-fi" sz="1900" b="0" i="0" u="none" baseline="0" dirty="0">
                <a:latin typeface="Aptos" panose="020B0004020202020204" pitchFamily="34" charset="0"/>
                <a:ea typeface="Aptos" panose="020B0004020202020204" pitchFamily="34" charset="0"/>
                <a:cs typeface="Aptos" panose="020B0004020202020204" pitchFamily="34" charset="0"/>
              </a:rPr>
              <a:t>En betydande del av olycksfallen under arbetsresor är fotgängarolyckor. År 2024 inträffade 60 procent av olycksfallen under arbetsresor i fotgängartrafik, 23 procent i cykeltrafik och 12 procent i biltrafik.</a:t>
            </a:r>
            <a:endParaRPr lang="sv-fi" sz="1900" dirty="0">
              <a:latin typeface="Aptos" panose="020B0004020202020204" pitchFamily="34" charset="0"/>
              <a:ea typeface="Calibri"/>
              <a:cs typeface="Calibri"/>
            </a:endParaRPr>
          </a:p>
          <a:p>
            <a:pPr algn="l" rtl="0"/>
            <a:r>
              <a:rPr lang="sv-fi" sz="1900" b="0" i="0" u="none" baseline="0" dirty="0">
                <a:latin typeface="Aptos" panose="020B0004020202020204" pitchFamily="34" charset="0"/>
                <a:ea typeface="Aptos" panose="020B0004020202020204" pitchFamily="34" charset="0"/>
                <a:cs typeface="Aptos" panose="020B0004020202020204" pitchFamily="34" charset="0"/>
              </a:rPr>
              <a:t>År 2024 inträffade sammanlagt över 14 000 olycksfall under arbetsresor för fotgängare, varav 94 procent var fall eller halkolyckor.</a:t>
            </a:r>
            <a:endParaRPr lang="sv-fi" sz="1900" dirty="0">
              <a:latin typeface="Aptos" panose="020B0004020202020204" pitchFamily="34" charset="0"/>
              <a:ea typeface="Calibri"/>
              <a:cs typeface="Calibri"/>
            </a:endParaRPr>
          </a:p>
          <a:p>
            <a:pPr algn="l" rtl="0"/>
            <a:r>
              <a:rPr lang="sv-fi" sz="1900" b="0" i="0" u="none" baseline="0" dirty="0">
                <a:latin typeface="Aptos" panose="020B0004020202020204" pitchFamily="34" charset="0"/>
                <a:ea typeface="Aptos" panose="020B0004020202020204" pitchFamily="34" charset="0"/>
                <a:cs typeface="Aptos" panose="020B0004020202020204" pitchFamily="34" charset="0"/>
              </a:rPr>
              <a:t>Vädret har en betydande inverkan på olycksfall under arbetsresor. Flest olycksfall inträffar när temperaturen är nära noll grader och smältning eller frysning orsakar halka. </a:t>
            </a:r>
            <a:endParaRPr lang="sv-fi" sz="1900" dirty="0">
              <a:latin typeface="Aptos" panose="020B0004020202020204" pitchFamily="34" charset="0"/>
              <a:ea typeface="Calibri"/>
              <a:cs typeface="Calibri"/>
            </a:endParaRPr>
          </a:p>
          <a:p>
            <a:pPr algn="l" rtl="0"/>
            <a:r>
              <a:rPr lang="sv-fi" sz="1900" b="0" i="0" u="none" baseline="0" dirty="0">
                <a:latin typeface="Aptos" panose="020B0004020202020204" pitchFamily="34" charset="0"/>
                <a:ea typeface="Aptos" panose="020B0004020202020204" pitchFamily="34" charset="0"/>
                <a:cs typeface="Aptos" panose="020B0004020202020204" pitchFamily="34" charset="0"/>
              </a:rPr>
              <a:t>År 2024 inträffade flest olycksfall under arbetsresor i januari och februari. </a:t>
            </a:r>
            <a:endParaRPr lang="sv-fi" sz="1900" dirty="0">
              <a:latin typeface="Aptos" panose="020B0004020202020204" pitchFamily="34" charset="0"/>
              <a:ea typeface="Calibri"/>
              <a:cs typeface="Calibri"/>
            </a:endParaRPr>
          </a:p>
          <a:p>
            <a:pPr algn="l" rtl="0"/>
            <a:r>
              <a:rPr lang="sv-fi" sz="1900" b="0" i="0" u="none" baseline="0" dirty="0">
                <a:latin typeface="Aptos" panose="020B0004020202020204" pitchFamily="34" charset="0"/>
                <a:ea typeface="Calibri"/>
                <a:cs typeface="Calibri"/>
              </a:rPr>
              <a:t>I genomsnitt skadas en av hundra arbetstagare varje år under arbetsresan. </a:t>
            </a:r>
            <a:endParaRPr lang="sv-fi" sz="1900" dirty="0">
              <a:latin typeface="Aptos" panose="020B0004020202020204" pitchFamily="34" charset="0"/>
              <a:ea typeface="Calibri"/>
              <a:cs typeface="Calibri"/>
            </a:endParaRPr>
          </a:p>
          <a:p>
            <a:pPr marL="0" indent="0" algn="l" rtl="0">
              <a:buNone/>
            </a:pPr>
            <a:endParaRPr lang="sv-fi" sz="1200" dirty="0">
              <a:latin typeface="Aptos"/>
              <a:ea typeface="Calibri"/>
              <a:cs typeface="Calibri"/>
            </a:endParaRPr>
          </a:p>
          <a:p>
            <a:pPr marL="0" indent="0" algn="l" rtl="0">
              <a:buNone/>
            </a:pPr>
            <a:r>
              <a:rPr lang="sv-fi" sz="1200" b="0" i="0" u="none" baseline="0" dirty="0">
                <a:latin typeface="Aptos" panose="020B0004020202020204" pitchFamily="34" charset="0"/>
                <a:ea typeface="Aptos" panose="020B0004020202020204" pitchFamily="34" charset="0"/>
                <a:cs typeface="Aptos" panose="020B0004020202020204" pitchFamily="34" charset="0"/>
              </a:rPr>
              <a:t>Källa: Olycksfallsförsäkringscentralen 2025. </a:t>
            </a:r>
            <a:endParaRPr lang="sv-fi" sz="1200" dirty="0">
              <a:latin typeface="Aptos" panose="020B0004020202020204" pitchFamily="34" charset="0"/>
            </a:endParaRPr>
          </a:p>
        </p:txBody>
      </p:sp>
    </p:spTree>
    <p:extLst>
      <p:ext uri="{BB962C8B-B14F-4D97-AF65-F5344CB8AC3E}">
        <p14:creationId xmlns:p14="http://schemas.microsoft.com/office/powerpoint/2010/main" val="1916363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n paikkamerkki 3">
            <a:extLst>
              <a:ext uri="{FF2B5EF4-FFF2-40B4-BE49-F238E27FC236}">
                <a16:creationId xmlns:a16="http://schemas.microsoft.com/office/drawing/2014/main" id="{261147EB-E766-3B9D-1819-A31EF726980F}"/>
              </a:ext>
            </a:extLst>
          </p:cNvPr>
          <p:cNvSpPr>
            <a:spLocks noGrp="1"/>
          </p:cNvSpPr>
          <p:nvPr>
            <p:ph type="body" sz="half" idx="2"/>
          </p:nvPr>
        </p:nvSpPr>
        <p:spPr>
          <a:xfrm>
            <a:off x="839788" y="2091981"/>
            <a:ext cx="3932237" cy="3811588"/>
          </a:xfrm>
        </p:spPr>
        <p:txBody>
          <a:bodyPr vert="horz" lIns="91440" tIns="45720" rIns="91440" bIns="45720" rtlCol="0" anchor="t">
            <a:normAutofit/>
          </a:bodyPr>
          <a:lstStyle/>
          <a:p>
            <a:pPr algn="l" rtl="0"/>
            <a:r>
              <a:rPr lang="sv-fi" sz="1900" b="0" i="0" u="none" baseline="0" dirty="0">
                <a:latin typeface="Aptos" panose="020B0004020202020204" pitchFamily="34" charset="0"/>
                <a:ea typeface="Calibri"/>
                <a:cs typeface="Calibri"/>
              </a:rPr>
              <a:t>För olycksfall under arbetsresa kan ersättning betalas under flera år. I grafen har antecknats kostnaderna enligt betalningsåret, inte händelseåret.</a:t>
            </a:r>
          </a:p>
          <a:p>
            <a:pPr algn="l" rtl="0"/>
            <a:r>
              <a:rPr lang="sv-fi" sz="1900" b="0" i="0" u="none" baseline="0" dirty="0">
                <a:latin typeface="Aptos" panose="020B0004020202020204" pitchFamily="34" charset="0"/>
                <a:ea typeface="Calibri"/>
                <a:cs typeface="Calibri"/>
              </a:rPr>
              <a:t>Värdena i grafen har korrigerats så att de motsvarar år 2021 (2021=100).</a:t>
            </a:r>
          </a:p>
          <a:p>
            <a:pPr algn="l" rtl="0"/>
            <a:r>
              <a:rPr lang="sv-fi" sz="1900" b="0" i="0" u="none" baseline="0" dirty="0">
                <a:latin typeface="Aptos" panose="020B0004020202020204" pitchFamily="34" charset="0"/>
                <a:ea typeface="Calibri"/>
                <a:cs typeface="Calibri"/>
              </a:rPr>
              <a:t>Även i ersättningarna syns mindre hala vintrar 2014 och 2020. Dessutom syns ökningen av distansarbete i synnerhet i fråga om 2021 och 2022.</a:t>
            </a:r>
          </a:p>
        </p:txBody>
      </p:sp>
      <p:pic>
        <p:nvPicPr>
          <p:cNvPr id="8" name="Sisällön paikkamerkki 7" descr="En bild som innehåller objekttext, skärmdump, teckensnitt, streck&#10;&#10;Innehåll som skapats med artificiell intelligens kan vara felaktigt.">
            <a:extLst>
              <a:ext uri="{FF2B5EF4-FFF2-40B4-BE49-F238E27FC236}">
                <a16:creationId xmlns:a16="http://schemas.microsoft.com/office/drawing/2014/main" id="{ECF23C9A-D330-F8E0-8D2C-B9551283D924}"/>
              </a:ext>
            </a:extLst>
          </p:cNvPr>
          <p:cNvPicPr>
            <a:picLocks noGrp="1" noChangeAspect="1"/>
          </p:cNvPicPr>
          <p:nvPr>
            <p:ph idx="1"/>
          </p:nvPr>
        </p:nvPicPr>
        <p:blipFill>
          <a:blip r:embed="rId2"/>
          <a:srcRect l="1234" t="11070" r="1394" b="3204"/>
          <a:stretch/>
        </p:blipFill>
        <p:spPr>
          <a:xfrm>
            <a:off x="5259388" y="2447365"/>
            <a:ext cx="6009974" cy="2752164"/>
          </a:xfrm>
          <a:prstGeom prst="rect">
            <a:avLst/>
          </a:prstGeom>
        </p:spPr>
      </p:pic>
      <p:sp>
        <p:nvSpPr>
          <p:cNvPr id="3" name="TextBox 2">
            <a:extLst>
              <a:ext uri="{FF2B5EF4-FFF2-40B4-BE49-F238E27FC236}">
                <a16:creationId xmlns:a16="http://schemas.microsoft.com/office/drawing/2014/main" id="{64044DB8-BB09-F4AE-0341-F244C488FDD1}"/>
              </a:ext>
            </a:extLst>
          </p:cNvPr>
          <p:cNvSpPr txBox="1"/>
          <p:nvPr/>
        </p:nvSpPr>
        <p:spPr>
          <a:xfrm>
            <a:off x="5097162" y="5703670"/>
            <a:ext cx="6096000"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r>
              <a:rPr lang="sv-fi" sz="1200" b="0" i="0" u="none" baseline="0">
                <a:latin typeface="Aptos"/>
                <a:ea typeface="Aptos"/>
                <a:cs typeface="Aptos"/>
              </a:rPr>
              <a:t>Källa: Olycksfallsförsäkringscentralen 2025.</a:t>
            </a:r>
            <a:endParaRPr lang="sv-fi" sz="1200" dirty="0"/>
          </a:p>
          <a:p>
            <a:pPr algn="ctr" rtl="0"/>
            <a:endParaRPr lang="sv-fi" dirty="0"/>
          </a:p>
        </p:txBody>
      </p:sp>
      <p:sp>
        <p:nvSpPr>
          <p:cNvPr id="5" name="Otsikko 1">
            <a:extLst>
              <a:ext uri="{FF2B5EF4-FFF2-40B4-BE49-F238E27FC236}">
                <a16:creationId xmlns:a16="http://schemas.microsoft.com/office/drawing/2014/main" id="{2DBA96CB-1308-D7A5-3A15-F5D7F5277A15}"/>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l" rtl="0"/>
            <a:r>
              <a:rPr lang="sv-fi" sz="4000" b="1" i="0" u="none" baseline="0" dirty="0">
                <a:latin typeface="Aptos" panose="020B0004020202020204" pitchFamily="34" charset="0"/>
                <a:ea typeface="Calibri Light"/>
                <a:cs typeface="Calibri Light"/>
              </a:rPr>
              <a:t>Ersättning för olycksfall under arbetsresa till fots</a:t>
            </a:r>
            <a:endParaRPr lang="sv-fi" sz="4000" b="1" dirty="0">
              <a:latin typeface="Aptos" panose="020B0004020202020204" pitchFamily="34" charset="0"/>
            </a:endParaRPr>
          </a:p>
        </p:txBody>
      </p:sp>
      <p:sp>
        <p:nvSpPr>
          <p:cNvPr id="6" name="Tekstiruutu 5">
            <a:extLst>
              <a:ext uri="{FF2B5EF4-FFF2-40B4-BE49-F238E27FC236}">
                <a16:creationId xmlns:a16="http://schemas.microsoft.com/office/drawing/2014/main" id="{118CDC88-82AD-B312-4962-BA884D0D3DB8}"/>
              </a:ext>
            </a:extLst>
          </p:cNvPr>
          <p:cNvSpPr txBox="1"/>
          <p:nvPr/>
        </p:nvSpPr>
        <p:spPr>
          <a:xfrm>
            <a:off x="5097162" y="2006572"/>
            <a:ext cx="6009974" cy="361574"/>
          </a:xfrm>
          <a:prstGeom prst="rect">
            <a:avLst/>
          </a:prstGeom>
          <a:noFill/>
        </p:spPr>
        <p:txBody>
          <a:bodyPr wrap="square">
            <a:spAutoFit/>
          </a:bodyPr>
          <a:lstStyle/>
          <a:p>
            <a:pPr>
              <a:lnSpc>
                <a:spcPct val="115000"/>
              </a:lnSpc>
              <a:spcAft>
                <a:spcPts val="800"/>
              </a:spcAft>
            </a:pPr>
            <a:r>
              <a:rPr lang="sv-FI" sz="1600" kern="100" dirty="0">
                <a:effectLst/>
                <a:latin typeface="Aptos" panose="020B0004020202020204" pitchFamily="34" charset="0"/>
                <a:ea typeface="Aptos" panose="020B0004020202020204" pitchFamily="34" charset="0"/>
                <a:cs typeface="Times New Roman" panose="02020603050405020304" pitchFamily="18" charset="0"/>
              </a:rPr>
              <a:t>Ersättningar som korrigerats med indexet (2021) per </a:t>
            </a:r>
            <a:r>
              <a:rPr lang="sv-FI" sz="1600" kern="100" dirty="0" err="1">
                <a:effectLst/>
                <a:latin typeface="Aptos" panose="020B0004020202020204" pitchFamily="34" charset="0"/>
                <a:ea typeface="Aptos" panose="020B0004020202020204" pitchFamily="34" charset="0"/>
                <a:cs typeface="Times New Roman" panose="02020603050405020304" pitchFamily="18" charset="0"/>
              </a:rPr>
              <a:t>prestationsår</a:t>
            </a:r>
            <a:endParaRPr lang="fi-FI" sz="16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219056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14BAD54-33A1-9959-3F5B-AAFD28179AB0}"/>
              </a:ext>
            </a:extLst>
          </p:cNvPr>
          <p:cNvSpPr>
            <a:spLocks noGrp="1"/>
          </p:cNvSpPr>
          <p:nvPr>
            <p:ph type="title"/>
          </p:nvPr>
        </p:nvSpPr>
        <p:spPr/>
        <p:txBody>
          <a:bodyPr/>
          <a:lstStyle/>
          <a:p>
            <a:pPr algn="l" rtl="0"/>
            <a:r>
              <a:rPr lang="sv-fi" b="1" i="0" u="none" baseline="0">
                <a:latin typeface="Aptos" panose="020B0004020202020204" pitchFamily="34" charset="0"/>
                <a:ea typeface="Aptos" panose="020B0004020202020204" pitchFamily="34" charset="0"/>
                <a:cs typeface="Aptos" panose="020B0004020202020204" pitchFamily="34" charset="0"/>
              </a:rPr>
              <a:t>Skador till följd av halkolyckor</a:t>
            </a:r>
          </a:p>
        </p:txBody>
      </p:sp>
      <p:sp>
        <p:nvSpPr>
          <p:cNvPr id="3" name="Sisällön paikkamerkki 2">
            <a:extLst>
              <a:ext uri="{FF2B5EF4-FFF2-40B4-BE49-F238E27FC236}">
                <a16:creationId xmlns:a16="http://schemas.microsoft.com/office/drawing/2014/main" id="{F124223C-5F75-3396-BB73-A9C37E6C42F1}"/>
              </a:ext>
            </a:extLst>
          </p:cNvPr>
          <p:cNvSpPr>
            <a:spLocks noGrp="1"/>
          </p:cNvSpPr>
          <p:nvPr>
            <p:ph idx="1"/>
          </p:nvPr>
        </p:nvSpPr>
        <p:spPr/>
        <p:txBody>
          <a:bodyPr vert="horz" lIns="91440" tIns="45720" rIns="91440" bIns="45720" rtlCol="0" anchor="t">
            <a:noAutofit/>
          </a:bodyPr>
          <a:lstStyle/>
          <a:p>
            <a:pPr algn="l" rtl="0"/>
            <a:r>
              <a:rPr lang="sv-fi" sz="1900" b="0" i="0" u="none" baseline="0">
                <a:latin typeface="Aptos"/>
                <a:ea typeface="Aptos"/>
                <a:cs typeface="Aptos"/>
              </a:rPr>
              <a:t>Halkolyckor orsakar oftast skador på de nedre extremiteterna (38 %) och de övre extremiteterna (25 %).</a:t>
            </a:r>
          </a:p>
          <a:p>
            <a:pPr algn="l" rtl="0"/>
            <a:r>
              <a:rPr lang="sv-fi" sz="1900" b="0" i="0" u="none" baseline="0">
                <a:latin typeface="Aptos"/>
                <a:ea typeface="+mn-lt"/>
                <a:cs typeface="+mn-lt"/>
              </a:rPr>
              <a:t>Typiska skador till följd av halkolyckor är benfrakturer, sträckningar och blåmärken. Skador till följd av halkolyckor som kräver sjukhusvård är vanligen olika frakturer på armar och ben samt hjärnskador. </a:t>
            </a:r>
          </a:p>
          <a:p>
            <a:pPr algn="l" rtl="0"/>
            <a:r>
              <a:rPr lang="sv-fi" sz="1900" b="0" i="0" u="none" baseline="0">
                <a:latin typeface="Aptos"/>
                <a:ea typeface="+mn-lt"/>
                <a:cs typeface="+mn-lt"/>
              </a:rPr>
              <a:t>År 2024 förekom det sammanlagt över 3 500 vårdperioder inom den specialiserade sjukvården på grund av halkolyckor och närmare 18 000 besök inom den specialiserade sjukvården. </a:t>
            </a:r>
          </a:p>
          <a:p>
            <a:pPr algn="l" rtl="0"/>
            <a:r>
              <a:rPr lang="sv-fi" sz="1900" b="0" i="0" u="none" baseline="0">
                <a:latin typeface="Aptos"/>
                <a:ea typeface="+mn-lt"/>
                <a:cs typeface="+mn-lt"/>
              </a:rPr>
              <a:t>Orsaken till en fraktur i handleden eller fotleden som uppstår till följd av halkning kan vara en försvagning av skelettet på grund av ålder, en osteoporotisk fraktur </a:t>
            </a:r>
            <a:r>
              <a:rPr lang="sv-fi" sz="2000" b="0" i="0" u="none" baseline="0">
                <a:latin typeface="Aptos"/>
                <a:ea typeface="+mn-lt"/>
                <a:cs typeface="+mn-lt"/>
              </a:rPr>
              <a:t>(i synnerhet bland kvinnor som har fyllt 50 år)</a:t>
            </a:r>
            <a:r>
              <a:rPr lang="sv-fi" sz="2400" b="0" i="0" u="none" baseline="0">
                <a:latin typeface="Calibri"/>
                <a:ea typeface="+mn-lt"/>
                <a:cs typeface="+mn-lt"/>
              </a:rPr>
              <a:t>.</a:t>
            </a:r>
            <a:r>
              <a:rPr lang="sv-fi" sz="1900" b="0" i="0" u="none" baseline="0">
                <a:latin typeface="Aptos"/>
                <a:ea typeface="+mn-lt"/>
                <a:cs typeface="+mn-lt"/>
              </a:rPr>
              <a:t> Vid en fraktur är det viktigt att utreda risken för osteoporos. </a:t>
            </a:r>
          </a:p>
          <a:p>
            <a:pPr algn="l" rtl="0"/>
            <a:r>
              <a:rPr lang="sv-fi" sz="1900" b="0" i="0" u="none" baseline="0">
                <a:latin typeface="Aptos"/>
                <a:ea typeface="+mn-lt"/>
                <a:cs typeface="+mn-lt"/>
              </a:rPr>
              <a:t>Upp till 60 procent av hjärnskador uppstår till följd av fall. Cirka 100 000 finländare lider av följder av en hjärnskada. Följder av hjärnsador är långvariga eller permanenta symtom som orsakas av skadan, såsom svår trötthet och minnesstörningar. </a:t>
            </a:r>
            <a:endParaRPr lang="sv-fi" sz="1900" dirty="0">
              <a:latin typeface="Aptos"/>
              <a:ea typeface="Calibri"/>
              <a:cs typeface="Calibri"/>
            </a:endParaRPr>
          </a:p>
          <a:p>
            <a:endParaRPr lang="sv-fi" sz="2400" dirty="0">
              <a:ea typeface="Calibri"/>
              <a:cs typeface="Calibri"/>
            </a:endParaRPr>
          </a:p>
          <a:p>
            <a:endParaRPr lang="sv-fi" sz="2400" dirty="0">
              <a:ea typeface="Calibri"/>
              <a:cs typeface="Calibri"/>
            </a:endParaRPr>
          </a:p>
          <a:p>
            <a:endParaRPr lang="sv-fi" sz="2400" dirty="0">
              <a:ea typeface="Calibri"/>
              <a:cs typeface="Calibri"/>
            </a:endParaRPr>
          </a:p>
        </p:txBody>
      </p:sp>
    </p:spTree>
    <p:extLst>
      <p:ext uri="{BB962C8B-B14F-4D97-AF65-F5344CB8AC3E}">
        <p14:creationId xmlns:p14="http://schemas.microsoft.com/office/powerpoint/2010/main" val="3371434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0A808-D7CA-E5DA-511C-0661E0658AAF}"/>
              </a:ext>
            </a:extLst>
          </p:cNvPr>
          <p:cNvSpPr>
            <a:spLocks noGrp="1"/>
          </p:cNvSpPr>
          <p:nvPr>
            <p:ph type="title"/>
          </p:nvPr>
        </p:nvSpPr>
        <p:spPr>
          <a:xfrm>
            <a:off x="838200" y="2000507"/>
            <a:ext cx="10515600" cy="2856985"/>
          </a:xfrm>
        </p:spPr>
        <p:txBody>
          <a:bodyPr>
            <a:noAutofit/>
          </a:bodyPr>
          <a:lstStyle/>
          <a:p>
            <a:pPr algn="ctr" rtl="0"/>
            <a:r>
              <a:rPr lang="sv-fi" sz="3600" b="1" i="0" u="none" baseline="0">
                <a:latin typeface="Aptos Black" panose="020B0004020202020204" pitchFamily="34" charset="0"/>
                <a:ea typeface="Calibri Light"/>
                <a:cs typeface="Calibri Light"/>
              </a:rPr>
              <a:t>Diskutera:</a:t>
            </a:r>
            <a:r>
              <a:rPr lang="sv-fi" sz="4800" b="1" i="0" u="none" baseline="0">
                <a:latin typeface="Aptos Black" panose="020B0004020202020204" pitchFamily="34" charset="0"/>
                <a:ea typeface="Calibri Light"/>
                <a:cs typeface="Calibri Light"/>
              </a:rPr>
              <a:t> </a:t>
            </a:r>
            <a:br>
              <a:rPr lang="sv-fi" sz="4800" b="1">
                <a:latin typeface="Aptos Black" panose="020B0004020202020204" pitchFamily="34" charset="0"/>
                <a:ea typeface="Calibri Light"/>
                <a:cs typeface="Calibri Light"/>
              </a:rPr>
            </a:br>
            <a:r>
              <a:rPr lang="sv-fi" sz="5000" b="1" i="0" u="none" baseline="0">
                <a:solidFill>
                  <a:srgbClr val="335CC0"/>
                </a:solidFill>
                <a:latin typeface="Aptos Black" panose="020B0004020202020204" pitchFamily="34" charset="0"/>
                <a:ea typeface="Calibri Light"/>
                <a:cs typeface="Calibri Light"/>
              </a:rPr>
              <a:t>Var och hur kan man halka under sin arbetsresa? </a:t>
            </a:r>
            <a:endParaRPr lang="sv-fi" sz="5000" b="1" dirty="0">
              <a:solidFill>
                <a:srgbClr val="335CC0"/>
              </a:solidFill>
              <a:latin typeface="Aptos Black" panose="020B0004020202020204" pitchFamily="34" charset="0"/>
              <a:ea typeface="Calibri Light"/>
              <a:cs typeface="Calibri Light"/>
            </a:endParaRPr>
          </a:p>
        </p:txBody>
      </p:sp>
    </p:spTree>
    <p:extLst>
      <p:ext uri="{BB962C8B-B14F-4D97-AF65-F5344CB8AC3E}">
        <p14:creationId xmlns:p14="http://schemas.microsoft.com/office/powerpoint/2010/main" val="3257679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395FF98-7115-EF4E-9C2C-024004E6B7F7}"/>
              </a:ext>
            </a:extLst>
          </p:cNvPr>
          <p:cNvSpPr>
            <a:spLocks noGrp="1"/>
          </p:cNvSpPr>
          <p:nvPr>
            <p:ph type="title"/>
          </p:nvPr>
        </p:nvSpPr>
        <p:spPr/>
        <p:txBody>
          <a:bodyPr/>
          <a:lstStyle/>
          <a:p>
            <a:pPr algn="l" rtl="0"/>
            <a:r>
              <a:rPr lang="sv-fi" b="1" i="0" u="none" baseline="0">
                <a:latin typeface="Aptos" panose="020B0004020202020204" pitchFamily="34" charset="0"/>
                <a:ea typeface="Calibri Light"/>
                <a:cs typeface="Calibri Light"/>
              </a:rPr>
              <a:t>Så att halkan inte överraskar</a:t>
            </a:r>
            <a:endParaRPr lang="sv-fi" b="1" dirty="0">
              <a:latin typeface="Aptos" panose="020B0004020202020204" pitchFamily="34" charset="0"/>
            </a:endParaRPr>
          </a:p>
        </p:txBody>
      </p:sp>
      <p:sp>
        <p:nvSpPr>
          <p:cNvPr id="3" name="Sisällön paikkamerkki 2">
            <a:extLst>
              <a:ext uri="{FF2B5EF4-FFF2-40B4-BE49-F238E27FC236}">
                <a16:creationId xmlns:a16="http://schemas.microsoft.com/office/drawing/2014/main" id="{F4B9DF69-4B83-7EF3-463C-25DA3DCC726B}"/>
              </a:ext>
            </a:extLst>
          </p:cNvPr>
          <p:cNvSpPr>
            <a:spLocks noGrp="1"/>
          </p:cNvSpPr>
          <p:nvPr>
            <p:ph idx="1"/>
          </p:nvPr>
        </p:nvSpPr>
        <p:spPr>
          <a:xfrm>
            <a:off x="838200" y="1868180"/>
            <a:ext cx="10515600" cy="4351338"/>
          </a:xfrm>
        </p:spPr>
        <p:txBody>
          <a:bodyPr vert="horz" lIns="91440" tIns="45720" rIns="91440" bIns="45720" rtlCol="0" anchor="t">
            <a:normAutofit/>
          </a:bodyPr>
          <a:lstStyle/>
          <a:p>
            <a:pPr marL="0" indent="0" algn="l" rtl="0">
              <a:buNone/>
            </a:pPr>
            <a:r>
              <a:rPr lang="sv-fi" sz="1900" b="1" i="0" u="none" baseline="0">
                <a:latin typeface="Aptos ExtraBold" panose="020B0004020202020204" pitchFamily="34" charset="0"/>
                <a:ea typeface="+mn-lt"/>
                <a:cs typeface="+mn-lt"/>
              </a:rPr>
              <a:t>Ett mycket halt väglag förekommer då:</a:t>
            </a:r>
            <a:endParaRPr lang="sv-fi" sz="1900" b="1" dirty="0">
              <a:latin typeface="Aptos ExtraBold" panose="020B0004020202020204" pitchFamily="34" charset="0"/>
              <a:ea typeface="Calibri" panose="020F0502020204030204"/>
              <a:cs typeface="Calibri" panose="020F0502020204030204"/>
            </a:endParaRPr>
          </a:p>
          <a:p>
            <a:pPr algn="l" rtl="0"/>
            <a:r>
              <a:rPr lang="sv-fi" sz="1900" b="0" i="0" u="none" baseline="0">
                <a:latin typeface="Aptos"/>
                <a:ea typeface="+mn-lt"/>
                <a:cs typeface="+mn-lt"/>
              </a:rPr>
              <a:t>snö faller på isen</a:t>
            </a:r>
            <a:endParaRPr lang="sv-fi" sz="1900" dirty="0">
              <a:latin typeface="Aptos"/>
            </a:endParaRPr>
          </a:p>
          <a:p>
            <a:pPr algn="l" rtl="0"/>
            <a:r>
              <a:rPr lang="sv-fi" sz="1900" b="0" i="0" u="none" baseline="0">
                <a:latin typeface="Aptos"/>
                <a:ea typeface="+mn-lt"/>
                <a:cs typeface="+mn-lt"/>
              </a:rPr>
              <a:t>vatten regnar på isen eller ett vattenlager smälter på isen</a:t>
            </a:r>
            <a:endParaRPr lang="sv-fi" sz="1900" dirty="0">
              <a:latin typeface="Aptos"/>
            </a:endParaRPr>
          </a:p>
          <a:p>
            <a:pPr algn="l" rtl="0"/>
            <a:r>
              <a:rPr lang="sv-fi" sz="1900" b="0" i="0" u="none" baseline="0">
                <a:latin typeface="Aptos"/>
                <a:ea typeface="+mn-lt"/>
                <a:cs typeface="+mn-lt"/>
              </a:rPr>
              <a:t>snön har blivit hal efter rikligt snöfall då temperaturen har legat på noll, eller aningen på köldsidan</a:t>
            </a:r>
            <a:endParaRPr lang="sv-fi" sz="1900" dirty="0">
              <a:latin typeface="Aptos"/>
            </a:endParaRPr>
          </a:p>
          <a:p>
            <a:pPr algn="l" rtl="0"/>
            <a:r>
              <a:rPr lang="sv-fi" sz="1900" b="0" i="0" u="none" baseline="0">
                <a:latin typeface="Aptos"/>
                <a:ea typeface="+mn-lt"/>
                <a:cs typeface="+mn-lt"/>
              </a:rPr>
              <a:t>slasket har frusit halt och ojämnt.</a:t>
            </a:r>
            <a:endParaRPr lang="sv-fi" sz="1900" dirty="0">
              <a:latin typeface="Aptos"/>
            </a:endParaRPr>
          </a:p>
          <a:p>
            <a:pPr marL="0" indent="0" algn="l" rtl="0">
              <a:buNone/>
            </a:pPr>
            <a:r>
              <a:rPr lang="sv-fi" sz="1900" b="1" i="0" u="none" baseline="0">
                <a:latin typeface="Aptos ExtraBold" panose="020B0004020202020204" pitchFamily="34" charset="0"/>
                <a:ea typeface="Calibri"/>
                <a:cs typeface="Calibri"/>
              </a:rPr>
              <a:t>Kontrollera fotgängarvädret: </a:t>
            </a:r>
            <a:r>
              <a:rPr lang="sv-fi" sz="1900" b="0" i="0" u="none" baseline="0">
                <a:latin typeface="Aptos"/>
                <a:ea typeface="+mn-lt"/>
                <a:cs typeface="+mn-lt"/>
                <a:hlinkClick r:id="rId2"/>
              </a:rPr>
              <a:t>https://sv.ilmatieteenlaitos.fi/varningar</a:t>
            </a:r>
            <a:endParaRPr lang="sv-fi" sz="1900" dirty="0">
              <a:latin typeface="Aptos"/>
              <a:ea typeface="Calibri"/>
              <a:cs typeface="Calibri"/>
            </a:endParaRPr>
          </a:p>
          <a:p>
            <a:pPr marL="0" indent="0" algn="l" rtl="0">
              <a:buNone/>
            </a:pPr>
            <a:r>
              <a:rPr lang="sv-fi" sz="1900" b="0" i="0" u="none" baseline="0">
                <a:latin typeface="Aptos"/>
                <a:ea typeface="Calibri"/>
                <a:cs typeface="Calibri"/>
              </a:rPr>
              <a:t>Arbetsgivaren kan skaffa en halkvarningstjänst för sina arbetstagare: </a:t>
            </a:r>
            <a:r>
              <a:rPr lang="sv-fi" sz="1900" b="0" i="0" u="none" baseline="0">
                <a:latin typeface="Aptos"/>
                <a:ea typeface="+mn-lt"/>
                <a:cs typeface="+mn-lt"/>
                <a:hlinkClick r:id="rId3"/>
              </a:rPr>
              <a:t>https://www.ilmatieteenlaitos.fi/liukkauspalvelu</a:t>
            </a:r>
            <a:endParaRPr lang="sv-fi" sz="1900" dirty="0">
              <a:latin typeface="Aptos"/>
              <a:ea typeface="+mn-lt"/>
              <a:cs typeface="+mn-lt"/>
            </a:endParaRPr>
          </a:p>
          <a:p>
            <a:pPr marL="0" indent="0" algn="l" rtl="0">
              <a:buNone/>
            </a:pPr>
            <a:endParaRPr lang="sv-fi" sz="1900" dirty="0">
              <a:ea typeface="Calibri"/>
              <a:cs typeface="Calibri"/>
            </a:endParaRPr>
          </a:p>
        </p:txBody>
      </p:sp>
    </p:spTree>
    <p:extLst>
      <p:ext uri="{BB962C8B-B14F-4D97-AF65-F5344CB8AC3E}">
        <p14:creationId xmlns:p14="http://schemas.microsoft.com/office/powerpoint/2010/main" val="889810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610B0-678B-F9E6-BE65-A4751FAD6ED7}"/>
              </a:ext>
            </a:extLst>
          </p:cNvPr>
          <p:cNvSpPr>
            <a:spLocks noGrp="1"/>
          </p:cNvSpPr>
          <p:nvPr>
            <p:ph type="title"/>
          </p:nvPr>
        </p:nvSpPr>
        <p:spPr/>
        <p:txBody>
          <a:bodyPr>
            <a:normAutofit/>
          </a:bodyPr>
          <a:lstStyle/>
          <a:p>
            <a:pPr algn="l" rtl="0"/>
            <a:r>
              <a:rPr lang="sv-fi" b="1" i="0" u="none" baseline="0">
                <a:latin typeface="Aptos" panose="020B0004020202020204" pitchFamily="34" charset="0"/>
                <a:ea typeface="Aptos" panose="020B0004020202020204" pitchFamily="34" charset="0"/>
                <a:cs typeface="Aptos" panose="020B0004020202020204" pitchFamily="34" charset="0"/>
              </a:rPr>
              <a:t>Vilka av dessa kommer ni att implementera?  </a:t>
            </a:r>
            <a:endParaRPr lang="sv-fi" b="1" dirty="0">
              <a:latin typeface="Aptos" panose="020B0004020202020204" pitchFamily="34" charset="0"/>
            </a:endParaRPr>
          </a:p>
        </p:txBody>
      </p:sp>
      <p:sp>
        <p:nvSpPr>
          <p:cNvPr id="3" name="Content Placeholder 2">
            <a:extLst>
              <a:ext uri="{FF2B5EF4-FFF2-40B4-BE49-F238E27FC236}">
                <a16:creationId xmlns:a16="http://schemas.microsoft.com/office/drawing/2014/main" id="{3E71CEC2-E935-DC12-0093-59D426DCC54B}"/>
              </a:ext>
            </a:extLst>
          </p:cNvPr>
          <p:cNvSpPr>
            <a:spLocks noGrp="1"/>
          </p:cNvSpPr>
          <p:nvPr>
            <p:ph idx="1"/>
          </p:nvPr>
        </p:nvSpPr>
        <p:spPr>
          <a:xfrm>
            <a:off x="838200" y="1825625"/>
            <a:ext cx="10783329" cy="4351338"/>
          </a:xfrm>
        </p:spPr>
        <p:txBody>
          <a:bodyPr vert="horz" lIns="91440" tIns="45720" rIns="91440" bIns="45720" rtlCol="0" anchor="t">
            <a:normAutofit/>
          </a:bodyPr>
          <a:lstStyle/>
          <a:p>
            <a:pPr algn="l" rtl="0"/>
            <a:r>
              <a:rPr lang="sv-fi" sz="1800" b="0" i="0" u="none" baseline="0">
                <a:latin typeface="Aptos"/>
                <a:ea typeface="Aptos"/>
                <a:cs typeface="Aptos"/>
              </a:rPr>
              <a:t>Påminnelse om att hålla sig på benen på intranätet eller i kafferummet ☐</a:t>
            </a:r>
            <a:endParaRPr lang="sv-fi" sz="1800" dirty="0">
              <a:latin typeface="Aptos"/>
            </a:endParaRPr>
          </a:p>
          <a:p>
            <a:pPr algn="l" rtl="0"/>
            <a:r>
              <a:rPr lang="sv-fi" sz="1800" b="0" i="0" u="none" baseline="0">
                <a:latin typeface="Aptos"/>
                <a:ea typeface="Aptos"/>
                <a:cs typeface="Aptos"/>
              </a:rPr>
              <a:t>Organisera utlottning av halkskydd ☐</a:t>
            </a:r>
            <a:endParaRPr lang="sv-fi" sz="1800" dirty="0">
              <a:latin typeface="Aptos"/>
            </a:endParaRPr>
          </a:p>
          <a:p>
            <a:pPr algn="l" rtl="0"/>
            <a:r>
              <a:rPr lang="sv-fi" sz="1800" b="0" i="0" u="none" baseline="0">
                <a:latin typeface="Aptos"/>
                <a:ea typeface="Aptos"/>
                <a:cs typeface="Aptos"/>
              </a:rPr>
              <a:t>Information till alla om responskanalen för olycksfall och nära ögat-situationer ☐</a:t>
            </a:r>
            <a:endParaRPr lang="sv-fi" sz="1800" dirty="0">
              <a:latin typeface="Aptos"/>
            </a:endParaRPr>
          </a:p>
          <a:p>
            <a:pPr algn="l" rtl="0"/>
            <a:r>
              <a:rPr lang="sv-fi" sz="1800" b="0" i="0" u="none" baseline="0">
                <a:latin typeface="Aptos"/>
                <a:ea typeface="Aptos"/>
                <a:cs typeface="Aptos"/>
              </a:rPr>
              <a:t>Sandhink och spade vid dörren ☐</a:t>
            </a:r>
            <a:endParaRPr lang="sv-fi" sz="1800" dirty="0">
              <a:latin typeface="Aptos"/>
            </a:endParaRPr>
          </a:p>
          <a:p>
            <a:pPr algn="l" rtl="0"/>
            <a:r>
              <a:rPr lang="sv-fi" sz="1800" b="0" i="0" u="none" baseline="0">
                <a:latin typeface="Aptos"/>
                <a:ea typeface="Aptos"/>
                <a:cs typeface="Aptos"/>
              </a:rPr>
              <a:t>Fotgängarvädret och -varningarna delas på intranätet eller via meddelanden ☐</a:t>
            </a:r>
            <a:endParaRPr lang="sv-fi" sz="1800" dirty="0">
              <a:latin typeface="Aptos"/>
            </a:endParaRPr>
          </a:p>
          <a:p>
            <a:pPr algn="l" rtl="0"/>
            <a:r>
              <a:rPr lang="sv-fi" sz="1800" b="0" i="0" u="none" baseline="0">
                <a:latin typeface="Aptos"/>
                <a:ea typeface="Aptos"/>
                <a:cs typeface="Aptos"/>
              </a:rPr>
              <a:t>Möjlighet att testa olika typer av halkskydd ☐</a:t>
            </a:r>
            <a:endParaRPr lang="sv-fi" sz="1800" dirty="0">
              <a:latin typeface="Aptos"/>
            </a:endParaRPr>
          </a:p>
          <a:p>
            <a:pPr algn="l" rtl="0"/>
            <a:r>
              <a:rPr lang="sv-fi" sz="1800" b="0" i="0" u="none" baseline="0">
                <a:latin typeface="Aptos"/>
                <a:ea typeface="Aptos"/>
                <a:cs typeface="Aptos"/>
              </a:rPr>
              <a:t>Deltagande i kampanjen Håll dig på benen ☐</a:t>
            </a:r>
            <a:endParaRPr lang="sv-fi" sz="1800" dirty="0">
              <a:latin typeface="Aptos"/>
            </a:endParaRPr>
          </a:p>
          <a:p>
            <a:pPr algn="l" rtl="0"/>
            <a:r>
              <a:rPr lang="sv-fi" sz="1800" b="0" i="0" u="none" baseline="0">
                <a:latin typeface="Aptos"/>
                <a:cs typeface="Segoe UI"/>
              </a:rPr>
              <a:t>Vi informerar personalen om var responsen på brister i underhållet av gårdsplanen ges (sandning, belysning, brist på märkning av nivåskillnader).</a:t>
            </a:r>
            <a:endParaRPr lang="sv-fi" sz="1800" dirty="0">
              <a:latin typeface="Aptos"/>
            </a:endParaRPr>
          </a:p>
          <a:p>
            <a:pPr algn="l" rtl="0"/>
            <a:r>
              <a:rPr lang="sv-fi" sz="1800" b="0" i="0" u="none" baseline="0">
                <a:latin typeface="Aptos"/>
                <a:ea typeface="Aptos"/>
                <a:cs typeface="Aptos"/>
              </a:rPr>
              <a:t>En bänk och matta vid entrén så att halkskydd eller andra hjälpmedel lätt kan tas bort och rengöras ☐</a:t>
            </a:r>
            <a:endParaRPr lang="sv-fi" sz="1800" dirty="0">
              <a:latin typeface="Aptos"/>
            </a:endParaRPr>
          </a:p>
          <a:p>
            <a:pPr algn="l" rtl="0"/>
            <a:r>
              <a:rPr lang="sv-fi" sz="1800" b="0" i="0" u="none" baseline="0">
                <a:latin typeface="Aptos"/>
                <a:ea typeface="Aptos"/>
                <a:cs typeface="Aptos"/>
              </a:rPr>
              <a:t>Något annat, vad? </a:t>
            </a:r>
            <a:endParaRPr lang="sv-fi" sz="1800" dirty="0">
              <a:latin typeface="Aptos"/>
            </a:endParaRPr>
          </a:p>
          <a:p>
            <a:endParaRPr lang="sv-fi" dirty="0">
              <a:ea typeface="Calibri"/>
              <a:cs typeface="Calibri"/>
            </a:endParaRPr>
          </a:p>
        </p:txBody>
      </p:sp>
    </p:spTree>
    <p:extLst>
      <p:ext uri="{BB962C8B-B14F-4D97-AF65-F5344CB8AC3E}">
        <p14:creationId xmlns:p14="http://schemas.microsoft.com/office/powerpoint/2010/main" val="321009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C7C7DB4-F8F7-5305-2755-5EA41AB1BBA2}"/>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a:stretch>
            <a:fillRect/>
          </a:stretch>
        </p:blipFill>
        <p:spPr bwMode="auto">
          <a:xfrm>
            <a:off x="6464975" y="2034648"/>
            <a:ext cx="5180044" cy="4090210"/>
          </a:xfrm>
          <a:prstGeom prst="rect">
            <a:avLst/>
          </a:prstGeom>
          <a:solidFill>
            <a:srgbClr val="FFFFFF"/>
          </a:solidFill>
        </p:spPr>
      </p:pic>
      <p:sp>
        <p:nvSpPr>
          <p:cNvPr id="1033" name="Text Placeholder 3">
            <a:extLst>
              <a:ext uri="{FF2B5EF4-FFF2-40B4-BE49-F238E27FC236}">
                <a16:creationId xmlns:a16="http://schemas.microsoft.com/office/drawing/2014/main" id="{0E1045E0-B283-6DB2-7C02-4BE5E86DEB42}"/>
              </a:ext>
            </a:extLst>
          </p:cNvPr>
          <p:cNvSpPr>
            <a:spLocks noGrp="1"/>
          </p:cNvSpPr>
          <p:nvPr>
            <p:ph type="body" sz="half" idx="2"/>
          </p:nvPr>
        </p:nvSpPr>
        <p:spPr>
          <a:xfrm>
            <a:off x="768574" y="1650638"/>
            <a:ext cx="5544338" cy="4858229"/>
          </a:xfrm>
        </p:spPr>
        <p:txBody>
          <a:bodyPr vert="horz" lIns="91440" tIns="45720" rIns="91440" bIns="45720" rtlCol="0" anchor="t">
            <a:noAutofit/>
          </a:bodyPr>
          <a:lstStyle/>
          <a:p>
            <a:pPr lvl="0" algn="l" rtl="0"/>
            <a:r>
              <a:rPr lang="sv-fi" b="1" i="0" u="none" baseline="0" dirty="0">
                <a:solidFill>
                  <a:srgbClr val="335CC0"/>
                </a:solidFill>
                <a:latin typeface="Aptos Black" panose="020B0004020202020204" pitchFamily="34" charset="0"/>
                <a:ea typeface="Aptos Black" panose="020B0004020202020204" pitchFamily="34" charset="0"/>
                <a:cs typeface="Aptos Black" panose="020B0004020202020204" pitchFamily="34" charset="0"/>
              </a:rPr>
              <a:t>Koncentrera dig på hur du går. </a:t>
            </a:r>
            <a:br>
              <a:rPr lang="sv-fi" b="1" dirty="0">
                <a:solidFill>
                  <a:srgbClr val="335CC0"/>
                </a:solidFill>
                <a:latin typeface="Aptos ExtraBold" panose="020B0004020202020204" pitchFamily="34" charset="0"/>
              </a:rPr>
            </a:br>
            <a:r>
              <a:rPr lang="sv-fi" sz="1400" b="0" i="0" u="none" baseline="0" dirty="0">
                <a:latin typeface="Aptos"/>
                <a:ea typeface="Aptos"/>
                <a:cs typeface="Aptos"/>
              </a:rPr>
              <a:t>Håll blicken riktad framåt och undvik att använda telefonen när du går. </a:t>
            </a:r>
            <a:br>
              <a:rPr lang="sv-fi" sz="1400" dirty="0">
                <a:latin typeface="Aptos"/>
              </a:rPr>
            </a:br>
            <a:r>
              <a:rPr lang="sv-fi" sz="1400" b="0" i="0" u="none" baseline="0" dirty="0">
                <a:latin typeface="Aptos"/>
                <a:ea typeface="Aptos"/>
                <a:cs typeface="Aptos"/>
              </a:rPr>
              <a:t>Det hjälper dig att upptäcka hala ställen i tid.</a:t>
            </a:r>
          </a:p>
          <a:p>
            <a:pPr lvl="0" algn="l" rtl="0"/>
            <a:r>
              <a:rPr lang="sv-fi" b="1" i="0" u="none" baseline="0" dirty="0">
                <a:solidFill>
                  <a:srgbClr val="335CC0"/>
                </a:solidFill>
                <a:latin typeface="Aptos Black" panose="020B0004020202020204" pitchFamily="34" charset="0"/>
                <a:ea typeface="Aptos Black" panose="020B0004020202020204" pitchFamily="34" charset="0"/>
                <a:cs typeface="Aptos Black" panose="020B0004020202020204" pitchFamily="34" charset="0"/>
              </a:rPr>
              <a:t>Välj skor efter föret. </a:t>
            </a:r>
            <a:br>
              <a:rPr lang="sv-fi" b="1" dirty="0">
                <a:solidFill>
                  <a:srgbClr val="335CC0"/>
                </a:solidFill>
                <a:latin typeface="Aptos ExtraBold" panose="020B0004020202020204" pitchFamily="34" charset="0"/>
              </a:rPr>
            </a:br>
            <a:r>
              <a:rPr lang="sv-fi" sz="1400" b="0" i="0" u="none" baseline="0" dirty="0">
                <a:latin typeface="Aptos"/>
                <a:ea typeface="Aptos"/>
                <a:cs typeface="Aptos"/>
              </a:rPr>
              <a:t>Investera i vinterskor med bra grepp och en strukturerad sula. </a:t>
            </a:r>
          </a:p>
          <a:p>
            <a:pPr lvl="0" algn="l" rtl="0"/>
            <a:r>
              <a:rPr lang="sv-fi" b="1" i="0" u="none" baseline="0" dirty="0">
                <a:solidFill>
                  <a:srgbClr val="335CC0"/>
                </a:solidFill>
                <a:latin typeface="Aptos Black" panose="020B0004020202020204" pitchFamily="34" charset="0"/>
                <a:ea typeface="Aptos Black" panose="020B0004020202020204" pitchFamily="34" charset="0"/>
                <a:cs typeface="Aptos Black" panose="020B0004020202020204" pitchFamily="34" charset="0"/>
              </a:rPr>
              <a:t>Använd halkskydd. </a:t>
            </a:r>
            <a:br>
              <a:rPr lang="sv-fi" b="1" dirty="0">
                <a:solidFill>
                  <a:srgbClr val="335CC0"/>
                </a:solidFill>
                <a:latin typeface="Aptos ExtraBold" panose="020B0004020202020204" pitchFamily="34" charset="0"/>
              </a:rPr>
            </a:br>
            <a:r>
              <a:rPr lang="sv-fi" sz="1400" b="0" i="0" u="none" baseline="0" dirty="0">
                <a:latin typeface="Aptos"/>
                <a:ea typeface="Aptos"/>
                <a:cs typeface="Aptos"/>
              </a:rPr>
              <a:t>Skaffa avtagbara halkskydd eller dubbskor för mycket</a:t>
            </a:r>
            <a:br>
              <a:rPr lang="sv-fi" sz="1400" dirty="0">
                <a:latin typeface="Aptos"/>
              </a:rPr>
            </a:br>
            <a:r>
              <a:rPr lang="sv-fi" sz="1400" b="0" i="0" u="none" baseline="0" dirty="0">
                <a:latin typeface="Aptos"/>
                <a:ea typeface="Aptos"/>
                <a:cs typeface="Aptos"/>
              </a:rPr>
              <a:t> hala förhållanden.</a:t>
            </a:r>
          </a:p>
          <a:p>
            <a:pPr lvl="0" algn="l" rtl="0"/>
            <a:r>
              <a:rPr lang="sv-fi" b="1" i="0" u="none" baseline="0" dirty="0">
                <a:solidFill>
                  <a:srgbClr val="335CC0"/>
                </a:solidFill>
                <a:latin typeface="Aptos Black" panose="020B0004020202020204" pitchFamily="34" charset="0"/>
                <a:ea typeface="Aptos Black" panose="020B0004020202020204" pitchFamily="34" charset="0"/>
                <a:cs typeface="Aptos Black" panose="020B0004020202020204" pitchFamily="34" charset="0"/>
              </a:rPr>
              <a:t>Ta hand om konditionen och var alert. </a:t>
            </a:r>
            <a:br>
              <a:rPr lang="sv-fi" b="1" dirty="0">
                <a:solidFill>
                  <a:srgbClr val="335CC0"/>
                </a:solidFill>
                <a:latin typeface="Aptos Black" panose="020B0004020202020204" pitchFamily="34" charset="0"/>
              </a:rPr>
            </a:br>
            <a:r>
              <a:rPr lang="sv-fi" sz="1400" b="0" i="0" u="none" baseline="0" dirty="0">
                <a:latin typeface="Aptos"/>
                <a:ea typeface="Aptos"/>
                <a:cs typeface="Aptos"/>
              </a:rPr>
              <a:t>God balans, muskelkondition och koncentrationsförmåga hjälper till att reagera på överraskande situationer och förebygga frakturer. </a:t>
            </a:r>
          </a:p>
          <a:p>
            <a:pPr lvl="0" algn="l" rtl="0"/>
            <a:r>
              <a:rPr lang="sv-fi" b="1" i="0" u="none" baseline="0" dirty="0">
                <a:solidFill>
                  <a:srgbClr val="335CC0"/>
                </a:solidFill>
                <a:latin typeface="Aptos Black" panose="020B0004020202020204" pitchFamily="34" charset="0"/>
                <a:ea typeface="Aptos Black" panose="020B0004020202020204" pitchFamily="34" charset="0"/>
                <a:cs typeface="Aptos Black" panose="020B0004020202020204" pitchFamily="34" charset="0"/>
              </a:rPr>
              <a:t>Kontrollera fotgängarvädret. </a:t>
            </a:r>
            <a:br>
              <a:rPr lang="sv-fi" b="1" dirty="0">
                <a:solidFill>
                  <a:srgbClr val="335CC0"/>
                </a:solidFill>
                <a:latin typeface="Aptos ExtraBold" panose="020B0004020202020204" pitchFamily="34" charset="0"/>
              </a:rPr>
            </a:br>
            <a:r>
              <a:rPr lang="sv-fi" sz="1400" b="0" i="0" u="none" baseline="0" dirty="0">
                <a:latin typeface="Aptos"/>
                <a:ea typeface="Aptos"/>
                <a:cs typeface="Aptos"/>
              </a:rPr>
              <a:t>Kontrollera väderprognoserna och </a:t>
            </a:r>
            <a:r>
              <a:rPr lang="sv-fi" sz="1400" b="0" i="0" u="none" baseline="0" dirty="0" err="1">
                <a:latin typeface="Aptos"/>
                <a:ea typeface="Aptos"/>
                <a:cs typeface="Aptos"/>
              </a:rPr>
              <a:t>Meteorologska</a:t>
            </a:r>
            <a:r>
              <a:rPr lang="sv-fi" sz="1400" b="0" i="0" u="none" baseline="0" dirty="0">
                <a:latin typeface="Aptos"/>
                <a:ea typeface="Aptos"/>
                <a:cs typeface="Aptos"/>
              </a:rPr>
              <a:t> institutet fotgängarväder </a:t>
            </a:r>
            <a:br>
              <a:rPr lang="sv-fi" sz="1400" dirty="0">
                <a:latin typeface="Aptos"/>
              </a:rPr>
            </a:br>
            <a:r>
              <a:rPr lang="sv-fi" sz="1400" b="0" i="0" u="none" baseline="0" dirty="0">
                <a:latin typeface="Aptos"/>
                <a:ea typeface="Aptos"/>
                <a:cs typeface="Aptos"/>
              </a:rPr>
              <a:t>innan du ger dig ut.</a:t>
            </a:r>
          </a:p>
          <a:p>
            <a:pPr lvl="0" algn="l" rtl="0"/>
            <a:r>
              <a:rPr lang="sv-fi" b="1" i="0" u="none" baseline="0" dirty="0">
                <a:solidFill>
                  <a:srgbClr val="335CC0"/>
                </a:solidFill>
                <a:latin typeface="Aptos Black" panose="020B0004020202020204" pitchFamily="34" charset="0"/>
                <a:ea typeface="Aptos Black" panose="020B0004020202020204" pitchFamily="34" charset="0"/>
                <a:cs typeface="Aptos Black" panose="020B0004020202020204" pitchFamily="34" charset="0"/>
              </a:rPr>
              <a:t>Reservera tid för resor. </a:t>
            </a:r>
            <a:br>
              <a:rPr lang="sv-fi" b="1" dirty="0">
                <a:solidFill>
                  <a:srgbClr val="335CC0"/>
                </a:solidFill>
                <a:latin typeface="Aptos Black" panose="020B0004020202020204" pitchFamily="34" charset="0"/>
              </a:rPr>
            </a:br>
            <a:r>
              <a:rPr lang="sv-fi" sz="1400" b="0" i="0" u="none" baseline="0" dirty="0">
                <a:latin typeface="Aptos"/>
                <a:ea typeface="Aptos"/>
                <a:cs typeface="Aptos"/>
              </a:rPr>
              <a:t>Undvik brådska och förutse den tid som behövs för att röra på sig under vintervädret.</a:t>
            </a:r>
          </a:p>
          <a:p>
            <a:pPr lvl="0" algn="l" rtl="0"/>
            <a:r>
              <a:rPr lang="sv-fi" b="1" i="0" u="none" baseline="0" dirty="0">
                <a:solidFill>
                  <a:srgbClr val="335CC0"/>
                </a:solidFill>
                <a:latin typeface="Aptos Black" panose="020B0004020202020204" pitchFamily="34" charset="0"/>
                <a:ea typeface="Aptos Black" panose="020B0004020202020204" pitchFamily="34" charset="0"/>
                <a:cs typeface="Aptos Black" panose="020B0004020202020204" pitchFamily="34" charset="0"/>
              </a:rPr>
              <a:t>Ge respons på underhållet. </a:t>
            </a:r>
            <a:br>
              <a:rPr lang="sv-fi" b="1" dirty="0">
                <a:solidFill>
                  <a:srgbClr val="335CC0"/>
                </a:solidFill>
                <a:latin typeface="Aptos Black" panose="020B0004020202020204" pitchFamily="34" charset="0"/>
              </a:rPr>
            </a:br>
            <a:r>
              <a:rPr lang="sv-fi" sz="1400" b="0" i="0" u="none" baseline="0" dirty="0">
                <a:latin typeface="Aptos"/>
                <a:ea typeface="Aptos"/>
                <a:cs typeface="Aptos"/>
              </a:rPr>
              <a:t>Rapportera oplogade </a:t>
            </a:r>
            <a:br>
              <a:rPr lang="sv-fi" sz="1400" dirty="0">
                <a:latin typeface="Aptos"/>
              </a:rPr>
            </a:br>
            <a:r>
              <a:rPr lang="sv-fi" sz="1400" b="0" i="0" u="none" baseline="0" dirty="0">
                <a:latin typeface="Aptos"/>
                <a:ea typeface="Aptos"/>
                <a:cs typeface="Aptos"/>
              </a:rPr>
              <a:t>och osandade gångvägar till underhållet eller fastighetsunderhållet.</a:t>
            </a:r>
          </a:p>
          <a:p>
            <a:endParaRPr lang="sv-fi" dirty="0"/>
          </a:p>
        </p:txBody>
      </p:sp>
      <p:sp>
        <p:nvSpPr>
          <p:cNvPr id="2" name="TextBox 1">
            <a:extLst>
              <a:ext uri="{FF2B5EF4-FFF2-40B4-BE49-F238E27FC236}">
                <a16:creationId xmlns:a16="http://schemas.microsoft.com/office/drawing/2014/main" id="{3776F64E-AEE4-FEA5-8D46-2575CA56F4B2}"/>
              </a:ext>
            </a:extLst>
          </p:cNvPr>
          <p:cNvSpPr txBox="1"/>
          <p:nvPr/>
        </p:nvSpPr>
        <p:spPr>
          <a:xfrm>
            <a:off x="6464975" y="6304002"/>
            <a:ext cx="6096000"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r>
              <a:rPr lang="sv-fi" sz="1200" b="0" i="0" u="none" baseline="0">
                <a:latin typeface="Aptos"/>
                <a:ea typeface="Open Sans"/>
                <a:cs typeface="Open Sans"/>
              </a:rPr>
              <a:t>Bild: Mikko Vähäniitty/Finlands Röda Kors</a:t>
            </a:r>
            <a:endParaRPr lang="sv-fi" sz="1200" dirty="0">
              <a:latin typeface="Aptos"/>
            </a:endParaRPr>
          </a:p>
          <a:p>
            <a:pPr algn="ctr" rtl="0"/>
            <a:endParaRPr lang="sv-fi" dirty="0"/>
          </a:p>
        </p:txBody>
      </p:sp>
      <p:sp>
        <p:nvSpPr>
          <p:cNvPr id="5" name="Title 1">
            <a:extLst>
              <a:ext uri="{FF2B5EF4-FFF2-40B4-BE49-F238E27FC236}">
                <a16:creationId xmlns:a16="http://schemas.microsoft.com/office/drawing/2014/main" id="{BF202AD9-8953-483D-C00B-CFF09C05B1FF}"/>
              </a:ext>
            </a:extLst>
          </p:cNvPr>
          <p:cNvSpPr txBox="1">
            <a:spLocks/>
          </p:cNvSpPr>
          <p:nvPr/>
        </p:nvSpPr>
        <p:spPr>
          <a:xfrm>
            <a:off x="838200" y="16525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l" rtl="0"/>
            <a:r>
              <a:rPr lang="sv-fi" sz="4400" b="1" i="0" u="none" baseline="0" dirty="0">
                <a:latin typeface="Aptos"/>
                <a:ea typeface="Aptos"/>
                <a:cs typeface="Aptos"/>
              </a:rPr>
              <a:t>7 steg för att hålla sig på benen </a:t>
            </a:r>
          </a:p>
          <a:p>
            <a:pPr algn="l" rtl="0"/>
            <a:r>
              <a:rPr lang="sv-fi" b="1" i="0" u="none" baseline="0" dirty="0">
                <a:latin typeface="Aptos"/>
                <a:ea typeface="Aptos"/>
                <a:cs typeface="Aptos"/>
              </a:rPr>
              <a:t>– kom ihåg dessa i din vardag:</a:t>
            </a:r>
            <a:endParaRPr lang="sv-fi" b="1" dirty="0">
              <a:latin typeface="Aptos" panose="020B0004020202020204" pitchFamily="34" charset="0"/>
            </a:endParaRPr>
          </a:p>
        </p:txBody>
      </p:sp>
    </p:spTree>
    <p:extLst>
      <p:ext uri="{BB962C8B-B14F-4D97-AF65-F5344CB8AC3E}">
        <p14:creationId xmlns:p14="http://schemas.microsoft.com/office/powerpoint/2010/main" val="1061315533"/>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1161</Words>
  <Application>Microsoft Office PowerPoint</Application>
  <PresentationFormat>Laajakuva</PresentationFormat>
  <Paragraphs>93</Paragraphs>
  <Slides>12</Slides>
  <Notes>3</Notes>
  <HiddenSlides>0</HiddenSlides>
  <MMClips>0</MMClips>
  <ScaleCrop>false</ScaleCrop>
  <HeadingPairs>
    <vt:vector size="6" baseType="variant">
      <vt:variant>
        <vt:lpstr>Käytetyt fontit</vt:lpstr>
      </vt:variant>
      <vt:variant>
        <vt:i4>9</vt:i4>
      </vt:variant>
      <vt:variant>
        <vt:lpstr>Teema</vt:lpstr>
      </vt:variant>
      <vt:variant>
        <vt:i4>1</vt:i4>
      </vt:variant>
      <vt:variant>
        <vt:lpstr>Dian otsikot</vt:lpstr>
      </vt:variant>
      <vt:variant>
        <vt:i4>12</vt:i4>
      </vt:variant>
    </vt:vector>
  </HeadingPairs>
  <TitlesOfParts>
    <vt:vector size="22" baseType="lpstr">
      <vt:lpstr>Abadi</vt:lpstr>
      <vt:lpstr>Aptos</vt:lpstr>
      <vt:lpstr>Aptos Black</vt:lpstr>
      <vt:lpstr>Aptos ExtraBold</vt:lpstr>
      <vt:lpstr>Aptos SemiBold</vt:lpstr>
      <vt:lpstr>Arial</vt:lpstr>
      <vt:lpstr>Calibri</vt:lpstr>
      <vt:lpstr>Calibri Light</vt:lpstr>
      <vt:lpstr>Courier New</vt:lpstr>
      <vt:lpstr>Office-teema</vt:lpstr>
      <vt:lpstr>Kampanjen Håll dig på benen </vt:lpstr>
      <vt:lpstr>Säkerhetsstundens innehål</vt:lpstr>
      <vt:lpstr>Bakgrund om olycksfall under arbetsresor</vt:lpstr>
      <vt:lpstr>PowerPoint-esitys</vt:lpstr>
      <vt:lpstr>Skador till följd av halkolyckor</vt:lpstr>
      <vt:lpstr>Diskutera:  Var och hur kan man halka under sin arbetsresa? </vt:lpstr>
      <vt:lpstr>Så att halkan inte överraskar</vt:lpstr>
      <vt:lpstr>Vilka av dessa kommer ni att implementera?  </vt:lpstr>
      <vt:lpstr>PowerPoint-esitys</vt:lpstr>
      <vt:lpstr>Förebygg halkolyckor – vilken väljer du? Se videon på YouTube </vt:lpstr>
      <vt:lpstr>Balansövningar – gör en eller alla</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Pysy Pystyssä</dc:title>
  <dc:creator/>
  <cp:lastModifiedBy/>
  <cp:revision>1</cp:revision>
  <dcterms:created xsi:type="dcterms:W3CDTF">2025-12-08T08:56:26Z</dcterms:created>
  <dcterms:modified xsi:type="dcterms:W3CDTF">2026-01-08T06:49:42Z</dcterms:modified>
</cp:coreProperties>
</file>