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77" r:id="rId3"/>
    <p:sldId id="270" r:id="rId4"/>
    <p:sldId id="274" r:id="rId5"/>
    <p:sldId id="272" r:id="rId6"/>
    <p:sldId id="278" r:id="rId7"/>
    <p:sldId id="275" r:id="rId8"/>
    <p:sldId id="279" r:id="rId9"/>
    <p:sldId id="269" r:id="rId10"/>
    <p:sldId id="276" r:id="rId11"/>
    <p:sldId id="282" r:id="rId12"/>
    <p:sldId id="262"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1" d="100"/>
          <a:sy n="71" d="100"/>
        </p:scale>
        <p:origin x="4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CE033-5FC9-4C7F-A948-19B900C6DFA9}" type="datetimeFigureOut">
              <a:rPr lang="fi-FI" smtClean="0"/>
              <a:t>9.1.2026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7EAA0-61B6-43E0-8554-3FA0E9E96CE4}" type="slidenum">
              <a:rPr lang="fi-FI" smtClean="0"/>
              <a:t>‹#›</a:t>
            </a:fld>
            <a:endParaRPr lang="fi-FI"/>
          </a:p>
        </p:txBody>
      </p:sp>
    </p:spTree>
    <p:extLst>
      <p:ext uri="{BB962C8B-B14F-4D97-AF65-F5344CB8AC3E}">
        <p14:creationId xmlns:p14="http://schemas.microsoft.com/office/powerpoint/2010/main" val="1788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PzpdlSF_on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uustoliitto.fi/wp-content/uploads/d-taso-2021-web.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lgn="l" rtl="0"/>
            <a:r>
              <a:rPr lang="en-gb" sz="2800" b="0" i="0" u="none" baseline="0">
                <a:latin typeface="Aptos"/>
                <a:ea typeface="Aptos"/>
                <a:cs typeface="Aptos"/>
              </a:rPr>
              <a:t>Where? Particularly high-risk situations include walking in your yard, getting in and out of a car or bus, walking or cycling to work and walking in the workplace parking lot. </a:t>
            </a:r>
            <a:endParaRPr lang="en-gb" sz="2800">
              <a:latin typeface="Aptos"/>
            </a:endParaRPr>
          </a:p>
          <a:p>
            <a:pPr lvl="1" algn="l" rtl="0"/>
            <a:r>
              <a:rPr lang="en-gb" sz="2800" b="0" i="0" u="none" baseline="0">
                <a:latin typeface="Aptos"/>
                <a:ea typeface="Aptos"/>
                <a:cs typeface="Aptos"/>
              </a:rPr>
              <a:t>Why? Reasons include rushing, being distracted by a phone, fatigue and slippery shoes.</a:t>
            </a:r>
            <a:endParaRPr lang="en-gb" sz="2800">
              <a:latin typeface="Aptos"/>
            </a:endParaRPr>
          </a:p>
          <a:p>
            <a:endParaRPr lang="en-gb"/>
          </a:p>
        </p:txBody>
      </p:sp>
      <p:sp>
        <p:nvSpPr>
          <p:cNvPr id="4" name="Dian numeron paikkamerkki 3"/>
          <p:cNvSpPr>
            <a:spLocks noGrp="1"/>
          </p:cNvSpPr>
          <p:nvPr>
            <p:ph type="sldNum" sz="quarter" idx="5"/>
          </p:nvPr>
        </p:nvSpPr>
        <p:spPr/>
        <p:txBody>
          <a:bodyPr/>
          <a:lstStyle/>
          <a:p>
            <a:pPr algn="l" rtl="0"/>
            <a:fld id="{63D7EAA0-61B6-43E0-8554-3FA0E9E96CE4}" type="slidenum">
              <a:rPr/>
              <a:t>6</a:t>
            </a:fld>
            <a:endParaRPr lang="en-gb"/>
          </a:p>
        </p:txBody>
      </p:sp>
    </p:spTree>
    <p:extLst>
      <p:ext uri="{BB962C8B-B14F-4D97-AF65-F5344CB8AC3E}">
        <p14:creationId xmlns:p14="http://schemas.microsoft.com/office/powerpoint/2010/main" val="70982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hlinkClick r:id="rId3"/>
              </a:rPr>
              <a:t>Pitoa jalankulkuun – minkä sinä valitset? – YouTube</a:t>
            </a:r>
            <a:endParaRPr lang="en-gb"/>
          </a:p>
        </p:txBody>
      </p:sp>
      <p:sp>
        <p:nvSpPr>
          <p:cNvPr id="4" name="Dian numeron paikkamerkki 3"/>
          <p:cNvSpPr>
            <a:spLocks noGrp="1"/>
          </p:cNvSpPr>
          <p:nvPr>
            <p:ph type="sldNum" sz="quarter" idx="5"/>
          </p:nvPr>
        </p:nvSpPr>
        <p:spPr/>
        <p:txBody>
          <a:bodyPr/>
          <a:lstStyle/>
          <a:p>
            <a:pPr algn="l" rtl="0"/>
            <a:fld id="{63D7EAA0-61B6-43E0-8554-3FA0E9E96CE4}" type="slidenum">
              <a:rPr/>
              <a:t>10</a:t>
            </a:fld>
            <a:endParaRPr lang="en-gb"/>
          </a:p>
        </p:txBody>
      </p:sp>
    </p:spTree>
    <p:extLst>
      <p:ext uri="{BB962C8B-B14F-4D97-AF65-F5344CB8AC3E}">
        <p14:creationId xmlns:p14="http://schemas.microsoft.com/office/powerpoint/2010/main" val="68074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sz="1200" b="0" i="0" u="none" kern="1200" baseline="0">
                <a:solidFill>
                  <a:schemeClr val="tx1"/>
                </a:solidFill>
                <a:effectLst/>
                <a:latin typeface="+mn-lt"/>
                <a:ea typeface="+mn-ea"/>
                <a:cs typeface="+mn-cs"/>
              </a:rPr>
              <a:t>: </a:t>
            </a:r>
            <a:r>
              <a:rPr lang="en-gb" sz="1200" b="0" i="0" u="sng" strike="noStrike" kern="1200" baseline="0">
                <a:solidFill>
                  <a:schemeClr val="tx1"/>
                </a:solidFill>
                <a:effectLst/>
                <a:latin typeface="+mn-lt"/>
                <a:ea typeface="+mn-ea"/>
                <a:cs typeface="+mn-cs"/>
                <a:hlinkClick r:id="rId3"/>
              </a:rPr>
              <a:t>https://luustoliitto.fi/wp-content/uploads/d-taso-2021-web.pdf</a:t>
            </a:r>
            <a:endParaRPr lang="en-gb"/>
          </a:p>
        </p:txBody>
      </p:sp>
      <p:sp>
        <p:nvSpPr>
          <p:cNvPr id="4" name="Dian numeron paikkamerkki 3"/>
          <p:cNvSpPr>
            <a:spLocks noGrp="1"/>
          </p:cNvSpPr>
          <p:nvPr>
            <p:ph type="sldNum" sz="quarter" idx="5"/>
          </p:nvPr>
        </p:nvSpPr>
        <p:spPr/>
        <p:txBody>
          <a:bodyPr/>
          <a:lstStyle/>
          <a:p>
            <a:pPr algn="l" rtl="0"/>
            <a:fld id="{63D7EAA0-61B6-43E0-8554-3FA0E9E96CE4}" type="slidenum">
              <a:rPr/>
              <a:t>11</a:t>
            </a:fld>
            <a:endParaRPr lang="en-gb"/>
          </a:p>
        </p:txBody>
      </p:sp>
    </p:spTree>
    <p:extLst>
      <p:ext uri="{BB962C8B-B14F-4D97-AF65-F5344CB8AC3E}">
        <p14:creationId xmlns:p14="http://schemas.microsoft.com/office/powerpoint/2010/main" val="260940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5C4C4-4C78-5B95-635D-7BEB0B7CB5C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41ACC37-7D51-CD5D-8722-E0299030A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95193B6-CA86-A8B9-2E7B-5CCFDB630E7F}"/>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5" name="Alatunnisteen paikkamerkki 4">
            <a:extLst>
              <a:ext uri="{FF2B5EF4-FFF2-40B4-BE49-F238E27FC236}">
                <a16:creationId xmlns:a16="http://schemas.microsoft.com/office/drawing/2014/main" id="{ED4BA9B1-C1E2-677B-FC32-2CDFB05E0A3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E0A69E-12FD-B1BF-94B9-3EE753365AEC}"/>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41075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2C98EC-8878-05FA-8FC9-29881614DC1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A80B81C-F5A9-F753-15AC-D521A61DDC3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78CA25-D9DE-93DC-DF18-78D81A41DB1B}"/>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5" name="Alatunnisteen paikkamerkki 4">
            <a:extLst>
              <a:ext uri="{FF2B5EF4-FFF2-40B4-BE49-F238E27FC236}">
                <a16:creationId xmlns:a16="http://schemas.microsoft.com/office/drawing/2014/main" id="{122A2A5B-ACDE-9490-EC49-794D44405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AA2B190-FE8F-47CC-C9CB-7E85E366E026}"/>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141102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5376633-950A-067C-DBFB-26A00496323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DEBAE59-692E-E692-CF18-00EBF778D5B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25A8C0A-052D-E625-21C1-C35AD6847AC2}"/>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5" name="Alatunnisteen paikkamerkki 4">
            <a:extLst>
              <a:ext uri="{FF2B5EF4-FFF2-40B4-BE49-F238E27FC236}">
                <a16:creationId xmlns:a16="http://schemas.microsoft.com/office/drawing/2014/main" id="{2D333E5D-1491-47F3-51D4-C946B2D22B8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E7875BF-9A79-2E12-0BA5-E602F978A9A4}"/>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330558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F5F985-DDBF-D0A2-DD57-0871B45C3DE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5000088-9CE0-BE6A-D15E-F1740265648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1DFD6CC-D705-44FA-2145-B1F94E5E829A}"/>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5" name="Alatunnisteen paikkamerkki 4">
            <a:extLst>
              <a:ext uri="{FF2B5EF4-FFF2-40B4-BE49-F238E27FC236}">
                <a16:creationId xmlns:a16="http://schemas.microsoft.com/office/drawing/2014/main" id="{516C92D6-90CF-1F63-79B7-79CB447351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4360DFD-563D-33F8-E949-801B2936848D}"/>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8" name="Kuva 7">
            <a:extLst>
              <a:ext uri="{FF2B5EF4-FFF2-40B4-BE49-F238E27FC236}">
                <a16:creationId xmlns:a16="http://schemas.microsoft.com/office/drawing/2014/main" id="{79F51A12-CB7A-0CD2-A062-AF746F75F0DF}"/>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212500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06A20-5BED-FC20-A00C-014BA38DCA6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C6131E9-6367-8199-5E63-4E580FABD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1FE64A1-F557-CE7B-11BA-B11E74CF5B9C}"/>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5" name="Alatunnisteen paikkamerkki 4">
            <a:extLst>
              <a:ext uri="{FF2B5EF4-FFF2-40B4-BE49-F238E27FC236}">
                <a16:creationId xmlns:a16="http://schemas.microsoft.com/office/drawing/2014/main" id="{F3331BFE-2F87-8138-167F-9DED56FCC0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7BE03B-0414-8537-4FC7-A8E0D316F24C}"/>
              </a:ext>
            </a:extLst>
          </p:cNvPr>
          <p:cNvSpPr>
            <a:spLocks noGrp="1"/>
          </p:cNvSpPr>
          <p:nvPr>
            <p:ph type="sldNum" sz="quarter" idx="12"/>
          </p:nvPr>
        </p:nvSpPr>
        <p:spPr/>
        <p:txBody>
          <a:bodyPr/>
          <a:lstStyle/>
          <a:p>
            <a:fld id="{85F9AB9F-1C71-44F4-88CC-770F90F68750}" type="slidenum">
              <a:rPr lang="fi-FI" smtClean="0"/>
              <a:t>‹#›</a:t>
            </a:fld>
            <a:endParaRPr lang="fi-FI"/>
          </a:p>
        </p:txBody>
      </p:sp>
      <p:sp>
        <p:nvSpPr>
          <p:cNvPr id="7" name="Rectangle 1">
            <a:extLst>
              <a:ext uri="{FF2B5EF4-FFF2-40B4-BE49-F238E27FC236}">
                <a16:creationId xmlns:a16="http://schemas.microsoft.com/office/drawing/2014/main" id="{4F3ED7B6-94FD-EB9D-4C6E-299295E1FF80}"/>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7">
            <a:extLst>
              <a:ext uri="{FF2B5EF4-FFF2-40B4-BE49-F238E27FC236}">
                <a16:creationId xmlns:a16="http://schemas.microsoft.com/office/drawing/2014/main" id="{F207ABC3-FEDB-A3BB-E508-6DEC09477313}"/>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319260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1E71C-54D3-8E5A-544E-8FBB202FE78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5FC6F9C-EE1C-FDDB-88B4-D98491C98B1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5CA8E0B-4DE8-C038-3D71-359B6A6653C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4EA4D21-56B8-87C9-7EB7-4D665D2CF0F0}"/>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6" name="Alatunnisteen paikkamerkki 5">
            <a:extLst>
              <a:ext uri="{FF2B5EF4-FFF2-40B4-BE49-F238E27FC236}">
                <a16:creationId xmlns:a16="http://schemas.microsoft.com/office/drawing/2014/main" id="{0F276E99-3E54-0584-441E-0CC33372841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5B7A027-FC47-C9CD-BFBE-1608DD42DFA6}"/>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8" name="Kuva 7">
            <a:extLst>
              <a:ext uri="{FF2B5EF4-FFF2-40B4-BE49-F238E27FC236}">
                <a16:creationId xmlns:a16="http://schemas.microsoft.com/office/drawing/2014/main" id="{DE16FB3D-4E71-E22B-1AFA-1F5705A84DD6}"/>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301552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ADC3D3-AE13-F14F-15A9-CB6D7816329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2DE26BD-C64E-23DF-CBC3-F0BCDA0C0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87FE435-7E92-79E7-D73C-A6ACDFD74FB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EBCAAF6-01D0-431A-2317-CCED129ED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ADB5985-0194-46D7-9D4C-7D4FB087E84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94C94F0-9667-6106-FB75-8D097DCF566D}"/>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8" name="Alatunnisteen paikkamerkki 7">
            <a:extLst>
              <a:ext uri="{FF2B5EF4-FFF2-40B4-BE49-F238E27FC236}">
                <a16:creationId xmlns:a16="http://schemas.microsoft.com/office/drawing/2014/main" id="{2A896B89-DAE9-74E8-3001-3FBB895F1F7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196A9C3-0338-D250-805D-581613FE6A10}"/>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10" name="Kuva 9">
            <a:extLst>
              <a:ext uri="{FF2B5EF4-FFF2-40B4-BE49-F238E27FC236}">
                <a16:creationId xmlns:a16="http://schemas.microsoft.com/office/drawing/2014/main" id="{612B7C80-A052-E65F-523B-567016700738}"/>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267321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9F9D06-10A7-54D8-43C7-F97266A2819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17E2342-FFEB-B1F9-65B6-9421B928CC66}"/>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4" name="Alatunnisteen paikkamerkki 3">
            <a:extLst>
              <a:ext uri="{FF2B5EF4-FFF2-40B4-BE49-F238E27FC236}">
                <a16:creationId xmlns:a16="http://schemas.microsoft.com/office/drawing/2014/main" id="{575EDFFA-2ED9-0AA9-1D6D-B27BD023D6F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E4CF429-AA3C-CFA9-3052-27C30BC4E068}"/>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6" name="Kuva 5">
            <a:extLst>
              <a:ext uri="{FF2B5EF4-FFF2-40B4-BE49-F238E27FC236}">
                <a16:creationId xmlns:a16="http://schemas.microsoft.com/office/drawing/2014/main" id="{DE222734-1279-2A71-A5C3-860192C1E674}"/>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220341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60FB79-D9A6-B186-65CF-0E5A9B02594F}"/>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3" name="Alatunnisteen paikkamerkki 2">
            <a:extLst>
              <a:ext uri="{FF2B5EF4-FFF2-40B4-BE49-F238E27FC236}">
                <a16:creationId xmlns:a16="http://schemas.microsoft.com/office/drawing/2014/main" id="{F3D1C7EF-76C7-AF5C-DF94-9C069571E7C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D015EC7-C945-BE6B-F50A-F124384C0006}"/>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35283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328E90-6A85-1AE9-1F5A-A366C98F854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42E0EC0-3DA2-225C-A025-454218167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3BE927F-6C07-8E74-090F-6FD081128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60E89E8-4F2E-6CCF-A895-60BDB78E2D47}"/>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6" name="Alatunnisteen paikkamerkki 5">
            <a:extLst>
              <a:ext uri="{FF2B5EF4-FFF2-40B4-BE49-F238E27FC236}">
                <a16:creationId xmlns:a16="http://schemas.microsoft.com/office/drawing/2014/main" id="{C336F303-78D1-750A-E042-DEA781E2B29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488BF41-8A74-A6CE-3525-136727773093}"/>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8" name="Kuva 7">
            <a:extLst>
              <a:ext uri="{FF2B5EF4-FFF2-40B4-BE49-F238E27FC236}">
                <a16:creationId xmlns:a16="http://schemas.microsoft.com/office/drawing/2014/main" id="{8B8F5D5E-8648-88F0-6382-950AC81FBF06}"/>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410119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0504BD-D9BF-955C-EB11-D753FD56311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B16C0EB-FDAA-9C6D-1325-BFF0EEC34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5E12286-FEA2-564F-80F6-4233C1929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BC81997-7B3C-7027-82F2-B1008EF0FE5D}"/>
              </a:ext>
            </a:extLst>
          </p:cNvPr>
          <p:cNvSpPr>
            <a:spLocks noGrp="1"/>
          </p:cNvSpPr>
          <p:nvPr>
            <p:ph type="dt" sz="half" idx="10"/>
          </p:nvPr>
        </p:nvSpPr>
        <p:spPr/>
        <p:txBody>
          <a:bodyPr/>
          <a:lstStyle/>
          <a:p>
            <a:fld id="{7001C356-5373-4DD6-945D-B0C28A65EE04}" type="datetimeFigureOut">
              <a:rPr lang="fi-FI" smtClean="0"/>
              <a:t>9.1.2026</a:t>
            </a:fld>
            <a:endParaRPr lang="fi-FI"/>
          </a:p>
        </p:txBody>
      </p:sp>
      <p:sp>
        <p:nvSpPr>
          <p:cNvPr id="6" name="Alatunnisteen paikkamerkki 5">
            <a:extLst>
              <a:ext uri="{FF2B5EF4-FFF2-40B4-BE49-F238E27FC236}">
                <a16:creationId xmlns:a16="http://schemas.microsoft.com/office/drawing/2014/main" id="{C7F42CA5-4B85-1510-ADD0-949F25586E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CF0B733-2AB2-1C1D-C452-F4B7273A41F4}"/>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179408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9BED7D4-F0A1-CF87-8CE6-2EC01D7FD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E93170-B139-BA1C-A97B-A4B8140F9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128330-94C3-7E91-CBEB-365508B94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C356-5373-4DD6-945D-B0C28A65EE04}" type="datetimeFigureOut">
              <a:rPr lang="fi-FI" smtClean="0"/>
              <a:t>9.1.2026</a:t>
            </a:fld>
            <a:endParaRPr lang="fi-FI"/>
          </a:p>
        </p:txBody>
      </p:sp>
      <p:sp>
        <p:nvSpPr>
          <p:cNvPr id="5" name="Alatunnisteen paikkamerkki 4">
            <a:extLst>
              <a:ext uri="{FF2B5EF4-FFF2-40B4-BE49-F238E27FC236}">
                <a16:creationId xmlns:a16="http://schemas.microsoft.com/office/drawing/2014/main" id="{ED760757-249D-3A7B-F039-79807A2D9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3F9F18-A277-C9B8-8151-E64C50541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9AB9F-1C71-44F4-88CC-770F90F68750}" type="slidenum">
              <a:rPr lang="fi-FI" smtClean="0"/>
              <a:t>‹#›</a:t>
            </a:fld>
            <a:endParaRPr lang="fi-FI"/>
          </a:p>
        </p:txBody>
      </p:sp>
      <p:sp>
        <p:nvSpPr>
          <p:cNvPr id="7" name="Rectangle 1">
            <a:extLst>
              <a:ext uri="{FF2B5EF4-FFF2-40B4-BE49-F238E27FC236}">
                <a16:creationId xmlns:a16="http://schemas.microsoft.com/office/drawing/2014/main" id="{7AE4E0C4-CC6C-8E08-D3C2-68CE95F0D214}"/>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106811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zpdlSF_on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si=pKWTIpdJNAWwBcyV&amp;v=PzpdlSF_onM&amp;feature=youtu.b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lmatieteenlaitos.fi/liukkauspalvelu" TargetMode="External"/><Relationship Id="rId2" Type="http://schemas.openxmlformats.org/officeDocument/2006/relationships/hyperlink" Target="https://en.ilmatieteenlaitos.fi/warning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5" name="Kuva 4" descr="An image containing the following: yard, person, clothing, shoes&#10;&#10;Description automatically generated">
            <a:extLst>
              <a:ext uri="{FF2B5EF4-FFF2-40B4-BE49-F238E27FC236}">
                <a16:creationId xmlns:a16="http://schemas.microsoft.com/office/drawing/2014/main" id="{0A8FC98A-492D-98CE-E42E-57D6B013102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p:blipFill>
        <p:spPr>
          <a:xfrm>
            <a:off x="0" y="-1"/>
            <a:ext cx="12191980" cy="6857999"/>
          </a:xfrm>
          <a:prstGeom prst="rect">
            <a:avLst/>
          </a:prstGeom>
        </p:spPr>
      </p:pic>
      <p:sp>
        <p:nvSpPr>
          <p:cNvPr id="2" name="Otsikko 1">
            <a:extLst>
              <a:ext uri="{FF2B5EF4-FFF2-40B4-BE49-F238E27FC236}">
                <a16:creationId xmlns:a16="http://schemas.microsoft.com/office/drawing/2014/main" id="{36C87B40-825A-724A-5B24-A198825FEE1B}"/>
              </a:ext>
            </a:extLst>
          </p:cNvPr>
          <p:cNvSpPr>
            <a:spLocks noGrp="1"/>
          </p:cNvSpPr>
          <p:nvPr>
            <p:ph type="ctrTitle"/>
          </p:nvPr>
        </p:nvSpPr>
        <p:spPr>
          <a:xfrm>
            <a:off x="348123" y="903672"/>
            <a:ext cx="9144000" cy="2900518"/>
          </a:xfrm>
        </p:spPr>
        <p:txBody>
          <a:bodyPr>
            <a:normAutofit/>
          </a:bodyPr>
          <a:lstStyle/>
          <a:p>
            <a:pPr algn="l" rtl="0"/>
            <a:r>
              <a:rPr lang="en-gb" b="1" i="0" u="none" baseline="0">
                <a:solidFill>
                  <a:srgbClr val="FFFFFF"/>
                </a:solidFill>
                <a:latin typeface="Aptos" panose="020B0004020202020204" pitchFamily="34" charset="0"/>
                <a:ea typeface="Aptos" panose="020B0004020202020204" pitchFamily="34" charset="0"/>
                <a:cs typeface="Aptos" panose="020B0004020202020204" pitchFamily="34" charset="0"/>
              </a:rPr>
              <a:t>Stay Upright campaign </a:t>
            </a:r>
          </a:p>
        </p:txBody>
      </p:sp>
      <p:sp>
        <p:nvSpPr>
          <p:cNvPr id="3" name="Alaotsikko 2">
            <a:extLst>
              <a:ext uri="{FF2B5EF4-FFF2-40B4-BE49-F238E27FC236}">
                <a16:creationId xmlns:a16="http://schemas.microsoft.com/office/drawing/2014/main" id="{D369AF5A-C489-EF03-4EE8-810741E4CF4C}"/>
              </a:ext>
            </a:extLst>
          </p:cNvPr>
          <p:cNvSpPr>
            <a:spLocks noGrp="1"/>
          </p:cNvSpPr>
          <p:nvPr>
            <p:ph type="subTitle" idx="1"/>
          </p:nvPr>
        </p:nvSpPr>
        <p:spPr>
          <a:xfrm>
            <a:off x="351002" y="3804190"/>
            <a:ext cx="7825620" cy="1098395"/>
          </a:xfrm>
        </p:spPr>
        <p:txBody>
          <a:bodyPr vert="horz" lIns="91440" tIns="45720" rIns="91440" bIns="45720" rtlCol="0" anchor="t">
            <a:normAutofit/>
          </a:bodyPr>
          <a:lstStyle/>
          <a:p>
            <a:pPr algn="l" rtl="0"/>
            <a:r>
              <a:rPr lang="en-gb" sz="3600" b="0" i="0" u="none" baseline="0">
                <a:solidFill>
                  <a:srgbClr val="FFFFFF"/>
                </a:solidFill>
                <a:latin typeface="Aptos" panose="020B0004020202020204" pitchFamily="34" charset="0"/>
                <a:ea typeface="Aptos" panose="020B0004020202020204" pitchFamily="34" charset="0"/>
                <a:cs typeface="Aptos" panose="020B0004020202020204" pitchFamily="34" charset="0"/>
              </a:rPr>
              <a:t>Safety Session</a:t>
            </a:r>
          </a:p>
        </p:txBody>
      </p:sp>
      <p:sp>
        <p:nvSpPr>
          <p:cNvPr id="7" name="Tekstiruutu 6">
            <a:extLst>
              <a:ext uri="{FF2B5EF4-FFF2-40B4-BE49-F238E27FC236}">
                <a16:creationId xmlns:a16="http://schemas.microsoft.com/office/drawing/2014/main" id="{E03997FD-1258-7F12-5811-A023D68457B0}"/>
              </a:ext>
            </a:extLst>
          </p:cNvPr>
          <p:cNvSpPr txBox="1"/>
          <p:nvPr/>
        </p:nvSpPr>
        <p:spPr>
          <a:xfrm>
            <a:off x="348123" y="6472379"/>
            <a:ext cx="6757060" cy="276999"/>
          </a:xfrm>
          <a:prstGeom prst="rect">
            <a:avLst/>
          </a:prstGeom>
          <a:noFill/>
        </p:spPr>
        <p:txBody>
          <a:bodyPr wrap="square">
            <a:spAutoFit/>
          </a:bodyPr>
          <a:lstStyle/>
          <a:p>
            <a:pPr algn="l" rtl="0"/>
            <a:r>
              <a:rPr lang="en-gb" sz="1200" b="0" i="0" u="none" baseline="0"/>
              <a:t>Photo: Nina Mönkkönen / Finnish Road Safety Council</a:t>
            </a:r>
          </a:p>
        </p:txBody>
      </p:sp>
    </p:spTree>
    <p:extLst>
      <p:ext uri="{BB962C8B-B14F-4D97-AF65-F5344CB8AC3E}">
        <p14:creationId xmlns:p14="http://schemas.microsoft.com/office/powerpoint/2010/main" val="2572520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A52054-E932-DB8A-90A3-556D5A5D9B0D}"/>
              </a:ext>
            </a:extLst>
          </p:cNvPr>
          <p:cNvSpPr>
            <a:spLocks noGrp="1"/>
          </p:cNvSpPr>
          <p:nvPr>
            <p:ph type="title"/>
          </p:nvPr>
        </p:nvSpPr>
        <p:spPr>
          <a:xfrm>
            <a:off x="838200" y="500062"/>
            <a:ext cx="10515600" cy="1325563"/>
          </a:xfrm>
        </p:spPr>
        <p:txBody>
          <a:bodyPr>
            <a:normAutofit fontScale="90000"/>
          </a:bodyPr>
          <a:lstStyle/>
          <a:p>
            <a:pPr algn="l" rtl="0"/>
            <a:r>
              <a:rPr lang="en-gb" b="1" i="0" u="none" baseline="0" dirty="0">
                <a:latin typeface="Aptos" panose="020B0004020202020204" pitchFamily="34" charset="0"/>
                <a:ea typeface="Aptos" panose="020B0004020202020204" pitchFamily="34" charset="0"/>
                <a:cs typeface="Aptos" panose="020B0004020202020204" pitchFamily="34" charset="0"/>
              </a:rPr>
              <a:t>Grip for walking – which one do you choose?</a:t>
            </a:r>
            <a:br>
              <a:rPr lang="en-gb" b="1" dirty="0">
                <a:latin typeface="Aptos" panose="020B0004020202020204" pitchFamily="34" charset="0"/>
                <a:ea typeface="Calibri Light"/>
                <a:cs typeface="Calibri Light"/>
              </a:rPr>
            </a:br>
            <a:r>
              <a:rPr lang="en-gb" sz="3200" b="1" i="0" u="none" baseline="0" dirty="0">
                <a:latin typeface="Aptos SemiBold" panose="020B0004020202020204" pitchFamily="34" charset="0"/>
                <a:ea typeface="Calibri Light"/>
                <a:cs typeface="Calibri Light"/>
              </a:rPr>
              <a:t>Watch the video on </a:t>
            </a:r>
            <a:r>
              <a:rPr lang="en-gb" sz="3200" b="1" i="0" u="none" baseline="0" dirty="0">
                <a:latin typeface="Aptos SemiBold" panose="020B0004020202020204" pitchFamily="34" charset="0"/>
                <a:ea typeface="Calibri Light"/>
                <a:cs typeface="Calibri Light"/>
                <a:hlinkClick r:id="rId3"/>
              </a:rPr>
              <a:t>YouTube</a:t>
            </a:r>
            <a:br>
              <a:rPr lang="en-gb" b="1" dirty="0"/>
            </a:br>
            <a:endParaRPr lang="en-gb" dirty="0"/>
          </a:p>
        </p:txBody>
      </p:sp>
      <p:sp>
        <p:nvSpPr>
          <p:cNvPr id="3" name="Sisällön paikkamerkki 2">
            <a:extLst>
              <a:ext uri="{FF2B5EF4-FFF2-40B4-BE49-F238E27FC236}">
                <a16:creationId xmlns:a16="http://schemas.microsoft.com/office/drawing/2014/main" id="{5BF7AE24-C14D-79D8-9A12-70DA80560C2E}"/>
              </a:ext>
            </a:extLst>
          </p:cNvPr>
          <p:cNvSpPr>
            <a:spLocks noGrp="1"/>
          </p:cNvSpPr>
          <p:nvPr>
            <p:ph idx="1"/>
          </p:nvPr>
        </p:nvSpPr>
        <p:spPr/>
        <p:txBody>
          <a:bodyPr/>
          <a:lstStyle/>
          <a:p>
            <a:pPr algn="l" rtl="0"/>
            <a:r>
              <a:rPr lang="en-gb" b="0" i="0" u="none" baseline="0">
                <a:hlinkClick r:id="rId4"/>
              </a:rPr>
              <a:t>https://www.youtube.com/watch?si=pKWTIpdJNAWwBcyV&amp;v=PzpdlSF_onM&amp;feature=youtu.be</a:t>
            </a:r>
            <a:endParaRPr lang="en-gb"/>
          </a:p>
          <a:p>
            <a:endParaRPr lang="en-gb"/>
          </a:p>
        </p:txBody>
      </p:sp>
      <p:pic>
        <p:nvPicPr>
          <p:cNvPr id="5" name="Kuva 4">
            <a:hlinkClick r:id="rId3"/>
            <a:extLst>
              <a:ext uri="{FF2B5EF4-FFF2-40B4-BE49-F238E27FC236}">
                <a16:creationId xmlns:a16="http://schemas.microsoft.com/office/drawing/2014/main" id="{A0BB1DE6-BD13-2268-9BED-E83B137DA94C}"/>
              </a:ext>
            </a:extLst>
          </p:cNvPr>
          <p:cNvPicPr>
            <a:picLocks noChangeAspect="1"/>
          </p:cNvPicPr>
          <p:nvPr/>
        </p:nvPicPr>
        <p:blipFill>
          <a:blip r:embed="rId5"/>
          <a:srcRect t="4254" b="3059"/>
          <a:stretch>
            <a:fillRect/>
          </a:stretch>
        </p:blipFill>
        <p:spPr>
          <a:xfrm>
            <a:off x="566737" y="1712722"/>
            <a:ext cx="11058525" cy="4917463"/>
          </a:xfrm>
          <a:prstGeom prst="rect">
            <a:avLst/>
          </a:prstGeom>
        </p:spPr>
      </p:pic>
    </p:spTree>
    <p:extLst>
      <p:ext uri="{BB962C8B-B14F-4D97-AF65-F5344CB8AC3E}">
        <p14:creationId xmlns:p14="http://schemas.microsoft.com/office/powerpoint/2010/main" val="13270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4E7C-8640-0E49-3B3C-4632FCBD558C}"/>
              </a:ext>
            </a:extLst>
          </p:cNvPr>
          <p:cNvSpPr>
            <a:spLocks noGrp="1"/>
          </p:cNvSpPr>
          <p:nvPr>
            <p:ph type="title"/>
          </p:nvPr>
        </p:nvSpPr>
        <p:spPr>
          <a:xfrm>
            <a:off x="818535" y="-253500"/>
            <a:ext cx="11236287" cy="1325563"/>
          </a:xfrm>
        </p:spPr>
        <p:txBody>
          <a:bodyPr/>
          <a:lstStyle/>
          <a:p>
            <a:pPr algn="l" rtl="0"/>
            <a:r>
              <a:rPr lang="en-gb" b="1" i="0" u="none" baseline="0" dirty="0">
                <a:latin typeface="Aptos" panose="020B0004020202020204" pitchFamily="34" charset="0"/>
                <a:ea typeface="Calibri Light"/>
                <a:cs typeface="Calibri Light"/>
              </a:rPr>
              <a:t>Balance exercises </a:t>
            </a:r>
            <a:r>
              <a:rPr lang="en-gb" sz="3200" b="1" i="0" u="none" baseline="0" dirty="0">
                <a:latin typeface="Aptos" panose="020B0004020202020204" pitchFamily="34" charset="0"/>
                <a:ea typeface="Calibri Light"/>
                <a:cs typeface="Calibri Light"/>
              </a:rPr>
              <a:t>– do one or all</a:t>
            </a:r>
            <a:endParaRPr lang="en-gb"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9CB63558-4DF7-52BC-EAF7-EC8CD36B13D3}"/>
              </a:ext>
            </a:extLst>
          </p:cNvPr>
          <p:cNvSpPr>
            <a:spLocks noGrp="1"/>
          </p:cNvSpPr>
          <p:nvPr>
            <p:ph idx="1"/>
          </p:nvPr>
        </p:nvSpPr>
        <p:spPr>
          <a:xfrm>
            <a:off x="588124" y="1072063"/>
            <a:ext cx="10515600" cy="4351338"/>
          </a:xfrm>
        </p:spPr>
        <p:txBody>
          <a:bodyPr vert="horz" lIns="91440" tIns="45720" rIns="91440" bIns="45720" rtlCol="0" anchor="t">
            <a:noAutofit/>
          </a:bodyPr>
          <a:lstStyle/>
          <a:p>
            <a:pPr marL="0" indent="0" algn="l" rtl="0">
              <a:buNone/>
            </a:pPr>
            <a:r>
              <a:rPr lang="en-gb" sz="1800"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1. Figure eight</a:t>
            </a:r>
            <a:endParaRPr lang="en-gb" sz="1800" b="1" dirty="0">
              <a:solidFill>
                <a:srgbClr val="335CC0"/>
              </a:solidFill>
              <a:latin typeface="Aptos Black" panose="020B0004020202020204" pitchFamily="34" charset="0"/>
            </a:endParaRPr>
          </a:p>
          <a:p>
            <a:pPr lvl="1" algn="l" rtl="0"/>
            <a:r>
              <a:rPr lang="en-gb" sz="1800" b="0" i="0" u="none" baseline="0" dirty="0">
                <a:latin typeface="Aptos"/>
                <a:ea typeface="Aptos"/>
                <a:cs typeface="Aptos"/>
              </a:rPr>
              <a:t>Stand up with your back straight and your eyes forward.</a:t>
            </a:r>
            <a:endParaRPr lang="en-gb" sz="1800" dirty="0">
              <a:latin typeface="Aptos"/>
            </a:endParaRPr>
          </a:p>
          <a:p>
            <a:pPr lvl="1" algn="l" rtl="0"/>
            <a:r>
              <a:rPr lang="en-gb" sz="1800" b="0" i="0" u="none" baseline="0" dirty="0">
                <a:latin typeface="Aptos"/>
                <a:ea typeface="Aptos"/>
                <a:cs typeface="Aptos"/>
              </a:rPr>
              <a:t>Lift one leg in the air in front of you and move it in the air in a figure eight motion. </a:t>
            </a:r>
            <a:br>
              <a:rPr lang="en-gb" sz="1800" dirty="0">
                <a:latin typeface="Aptos"/>
              </a:rPr>
            </a:br>
            <a:r>
              <a:rPr lang="en-gb" sz="1800" b="0" i="0" u="none" baseline="0" dirty="0">
                <a:latin typeface="Aptos"/>
                <a:ea typeface="Aptos"/>
                <a:cs typeface="Aptos"/>
              </a:rPr>
              <a:t>Repeat the movement a total of five times with the lifted leg.</a:t>
            </a:r>
            <a:endParaRPr lang="en-gb" sz="1800" dirty="0">
              <a:latin typeface="Aptos"/>
            </a:endParaRPr>
          </a:p>
          <a:p>
            <a:pPr lvl="1" algn="l" rtl="0"/>
            <a:r>
              <a:rPr lang="en-gb" sz="1800" b="0" i="0" u="none" baseline="0" dirty="0">
                <a:latin typeface="Aptos"/>
                <a:ea typeface="Aptos"/>
                <a:cs typeface="Aptos"/>
              </a:rPr>
              <a:t>Then switch legs and do the movement with the other leg five times.</a:t>
            </a:r>
            <a:endParaRPr lang="en-gb" sz="1800" dirty="0">
              <a:latin typeface="Aptos"/>
            </a:endParaRPr>
          </a:p>
          <a:p>
            <a:pPr algn="l" rtl="0">
              <a:buNone/>
            </a:pPr>
            <a:r>
              <a:rPr lang="en-gb" sz="1800" b="1" i="0" u="none" baseline="0" dirty="0">
                <a:solidFill>
                  <a:srgbClr val="335CC0"/>
                </a:solidFill>
                <a:latin typeface="Aptos Black" panose="020B0004020202020204" pitchFamily="34" charset="0"/>
                <a:ea typeface="Calibri"/>
                <a:cs typeface="Calibri"/>
              </a:rPr>
              <a:t>2. Heel raises</a:t>
            </a:r>
            <a:endParaRPr lang="en-gb" sz="1800" b="1" dirty="0">
              <a:solidFill>
                <a:srgbClr val="335CC0"/>
              </a:solidFill>
              <a:latin typeface="Aptos Black" panose="020B0004020202020204" pitchFamily="34" charset="0"/>
              <a:ea typeface="Calibri"/>
              <a:cs typeface="Calibri"/>
            </a:endParaRPr>
          </a:p>
          <a:p>
            <a:pPr lvl="1" algn="l" rtl="0"/>
            <a:r>
              <a:rPr lang="en-gb" sz="1800" b="0" i="0" u="none" baseline="0" dirty="0">
                <a:latin typeface="Aptos"/>
                <a:ea typeface="Calibri"/>
                <a:cs typeface="Calibri"/>
              </a:rPr>
              <a:t>Stand up with your back straight and your eyes forward.</a:t>
            </a:r>
            <a:endParaRPr lang="en-gb" sz="1800" dirty="0">
              <a:latin typeface="Aptos"/>
              <a:ea typeface="Calibri"/>
              <a:cs typeface="Calibri"/>
            </a:endParaRPr>
          </a:p>
          <a:p>
            <a:pPr lvl="1" algn="l" rtl="0"/>
            <a:r>
              <a:rPr lang="en-gb" sz="1800" b="0" i="0" u="none" baseline="0" dirty="0">
                <a:latin typeface="Aptos"/>
                <a:ea typeface="Calibri"/>
                <a:cs typeface="Calibri"/>
              </a:rPr>
              <a:t>Calmly lower yourself into a squat position, rise from squatting to standing and then raise your heels. </a:t>
            </a:r>
            <a:endParaRPr lang="en-gb" sz="1800" dirty="0">
              <a:latin typeface="Aptos"/>
              <a:ea typeface="Calibri"/>
              <a:cs typeface="Calibri"/>
            </a:endParaRPr>
          </a:p>
          <a:p>
            <a:pPr lvl="1" algn="l" rtl="0"/>
            <a:r>
              <a:rPr lang="en-gb" sz="1800" b="0" i="0" u="none" baseline="0" dirty="0">
                <a:latin typeface="Aptos"/>
                <a:ea typeface="Calibri"/>
                <a:cs typeface="Calibri"/>
              </a:rPr>
              <a:t>Lastly, raise both arms straight up and reach towards the ceiling, standing with heels raised. </a:t>
            </a:r>
            <a:endParaRPr lang="en-gb" sz="1800" dirty="0">
              <a:latin typeface="Aptos"/>
              <a:ea typeface="Calibri"/>
              <a:cs typeface="Calibri"/>
            </a:endParaRPr>
          </a:p>
          <a:p>
            <a:pPr lvl="1" algn="l" rtl="0"/>
            <a:r>
              <a:rPr lang="en-gb" sz="1800" b="0" i="0" u="none" baseline="0" dirty="0">
                <a:latin typeface="Aptos"/>
                <a:ea typeface="Calibri"/>
                <a:cs typeface="Calibri"/>
              </a:rPr>
              <a:t>Return to standing position with arms at your sides. Repeat the movement ten times.</a:t>
            </a:r>
            <a:endParaRPr lang="en-gb" sz="1800" dirty="0">
              <a:latin typeface="Aptos"/>
              <a:ea typeface="Calibri"/>
              <a:cs typeface="Calibri"/>
            </a:endParaRPr>
          </a:p>
          <a:p>
            <a:pPr marL="0" indent="0" algn="l" rtl="0">
              <a:buNone/>
            </a:pPr>
            <a:r>
              <a:rPr lang="en-gb" sz="1800" b="1" i="0" u="none" baseline="0" dirty="0">
                <a:solidFill>
                  <a:srgbClr val="335CC0"/>
                </a:solidFill>
                <a:latin typeface="Aptos Black" panose="020B0004020202020204" pitchFamily="34" charset="0"/>
                <a:ea typeface="Calibri"/>
                <a:cs typeface="Calibri"/>
              </a:rPr>
              <a:t>3. Tandem walk</a:t>
            </a:r>
          </a:p>
          <a:p>
            <a:pPr lvl="1" algn="l" rtl="0"/>
            <a:r>
              <a:rPr lang="en-gb" sz="1800" b="0" i="0" u="none" baseline="0" dirty="0">
                <a:latin typeface="Aptos"/>
                <a:ea typeface="Calibri"/>
                <a:cs typeface="Calibri"/>
              </a:rPr>
              <a:t>Stand up with your back straight and your eyes forward.</a:t>
            </a:r>
            <a:endParaRPr lang="en-gb" sz="1800" dirty="0">
              <a:latin typeface="Aptos"/>
              <a:ea typeface="Calibri"/>
              <a:cs typeface="Calibri"/>
            </a:endParaRPr>
          </a:p>
          <a:p>
            <a:pPr lvl="1" algn="l" rtl="0"/>
            <a:r>
              <a:rPr lang="en-gb" sz="1800" b="0" i="0" u="none" baseline="0" dirty="0">
                <a:latin typeface="Aptos"/>
                <a:ea typeface="Calibri"/>
                <a:cs typeface="Calibri"/>
              </a:rPr>
              <a:t>Step backwards with one foot so that your toes touch the heel of the other foot – imagine walking backwards along a straight line. </a:t>
            </a:r>
            <a:endParaRPr lang="en-gb" sz="1800" dirty="0">
              <a:latin typeface="Aptos"/>
              <a:ea typeface="Calibri"/>
              <a:cs typeface="Calibri"/>
            </a:endParaRPr>
          </a:p>
          <a:p>
            <a:pPr lvl="1" algn="l" rtl="0"/>
            <a:r>
              <a:rPr lang="en-gb" sz="1800" b="0" i="0" u="none" baseline="0" dirty="0">
                <a:latin typeface="Aptos"/>
                <a:ea typeface="Calibri"/>
                <a:cs typeface="Calibri"/>
              </a:rPr>
              <a:t>Take 10 steps like this, turn around and walk back 10 steps in the same way.</a:t>
            </a:r>
            <a:endParaRPr lang="en-gb" sz="1800" dirty="0">
              <a:latin typeface="Aptos"/>
              <a:ea typeface="Calibri"/>
              <a:cs typeface="Calibri"/>
            </a:endParaRPr>
          </a:p>
          <a:p>
            <a:pPr lvl="1" algn="l" rtl="0"/>
            <a:r>
              <a:rPr lang="en-gb" sz="1800" b="0" i="0" u="none" baseline="0" dirty="0">
                <a:latin typeface="Aptos"/>
                <a:ea typeface="Calibri"/>
                <a:cs typeface="Calibri"/>
              </a:rPr>
              <a:t>If you feel like adding more challenge to the movement, you can rotate your head from side to side with each step. </a:t>
            </a:r>
            <a:endParaRPr lang="en-gb" sz="1800" dirty="0">
              <a:latin typeface="Aptos"/>
              <a:ea typeface="Calibri"/>
              <a:cs typeface="Calibri"/>
            </a:endParaRPr>
          </a:p>
          <a:p>
            <a:pPr lvl="1" algn="l" rtl="0">
              <a:buFont typeface="Courier New" panose="020B0604020202020204" pitchFamily="34" charset="0"/>
              <a:buChar char="o"/>
            </a:pPr>
            <a:endParaRPr lang="en-gb" dirty="0">
              <a:ea typeface="Calibri"/>
              <a:cs typeface="Calibri"/>
            </a:endParaRPr>
          </a:p>
        </p:txBody>
      </p:sp>
    </p:spTree>
    <p:extLst>
      <p:ext uri="{BB962C8B-B14F-4D97-AF65-F5344CB8AC3E}">
        <p14:creationId xmlns:p14="http://schemas.microsoft.com/office/powerpoint/2010/main" val="206065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5" name="Kuva 4" descr="An image containing the following: person, shoes, clothing, coat&#10;&#10;Description created automatically">
            <a:extLst>
              <a:ext uri="{FF2B5EF4-FFF2-40B4-BE49-F238E27FC236}">
                <a16:creationId xmlns:a16="http://schemas.microsoft.com/office/drawing/2014/main" id="{8F3F981A-CC12-B10F-93E2-39EB459FC270}"/>
              </a:ext>
            </a:extLst>
          </p:cNvPr>
          <p:cNvPicPr>
            <a:picLocks noChangeAspect="1"/>
          </p:cNvPicPr>
          <p:nvPr/>
        </p:nvPicPr>
        <p:blipFill>
          <a:blip r:embed="rId2">
            <a:extLst>
              <a:ext uri="{28A0092B-C50C-407E-A947-70E740481C1C}">
                <a14:useLocalDpi xmlns:a14="http://schemas.microsoft.com/office/drawing/2010/main" val="0"/>
              </a:ext>
            </a:extLst>
          </a:blip>
          <a:srcRect b="-282"/>
          <a:stretch>
            <a:fillRect/>
          </a:stretch>
        </p:blipFill>
        <p:spPr>
          <a:xfrm>
            <a:off x="0" y="9"/>
            <a:ext cx="9705860" cy="6883677"/>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Sisällön paikkamerkki 2">
            <a:extLst>
              <a:ext uri="{FF2B5EF4-FFF2-40B4-BE49-F238E27FC236}">
                <a16:creationId xmlns:a16="http://schemas.microsoft.com/office/drawing/2014/main" id="{37985A4C-674D-BDE1-4E5F-1859A032AB5A}"/>
              </a:ext>
            </a:extLst>
          </p:cNvPr>
          <p:cNvSpPr>
            <a:spLocks noGrp="1"/>
          </p:cNvSpPr>
          <p:nvPr>
            <p:ph idx="1"/>
          </p:nvPr>
        </p:nvSpPr>
        <p:spPr>
          <a:xfrm>
            <a:off x="8658508" y="2652121"/>
            <a:ext cx="2560320" cy="1804481"/>
          </a:xfrm>
        </p:spPr>
        <p:txBody>
          <a:bodyPr vert="horz" lIns="91440" tIns="45720" rIns="91440" bIns="45720" rtlCol="0" anchor="t">
            <a:normAutofit fontScale="92500"/>
          </a:bodyPr>
          <a:lstStyle/>
          <a:p>
            <a:pPr marL="0" indent="0" algn="l" rtl="0">
              <a:buNone/>
            </a:pPr>
            <a:r>
              <a:rPr lang="en-gb" sz="4400" b="1" i="0" u="none" baseline="0">
                <a:solidFill>
                  <a:srgbClr val="335CC0"/>
                </a:solidFill>
                <a:latin typeface="Aptos Black" panose="020B0004020202020204" pitchFamily="34" charset="0"/>
                <a:ea typeface="Aptos Black" panose="020B0004020202020204" pitchFamily="34" charset="0"/>
                <a:cs typeface="Aptos Black" panose="020B0004020202020204" pitchFamily="34" charset="0"/>
              </a:rPr>
              <a:t>Thank you – let’s stay upright.</a:t>
            </a:r>
            <a:endParaRPr lang="en-gb" sz="2000" b="1" dirty="0">
              <a:solidFill>
                <a:srgbClr val="335CC0"/>
              </a:solidFill>
              <a:latin typeface="Aptos Black" panose="020B0004020202020204" pitchFamily="34" charset="0"/>
            </a:endParaRPr>
          </a:p>
          <a:p>
            <a:pPr marL="0" indent="0" algn="l" rtl="0">
              <a:buNone/>
            </a:pPr>
            <a:endParaRPr lang="en-gb" sz="1400" b="1" dirty="0">
              <a:solidFill>
                <a:srgbClr val="335CC0"/>
              </a:solidFill>
              <a:latin typeface="Aptos Black" panose="020B0004020202020204" pitchFamily="34" charset="0"/>
            </a:endParaRPr>
          </a:p>
          <a:p>
            <a:pPr marL="0" indent="0" algn="l" rtl="0">
              <a:buNone/>
            </a:pPr>
            <a:endParaRPr lang="en-gb" sz="4400" dirty="0">
              <a:solidFill>
                <a:schemeClr val="accent1">
                  <a:lumMod val="75000"/>
                </a:schemeClr>
              </a:solidFill>
              <a:latin typeface="Abadi" panose="020B0604020104020204" pitchFamily="34" charset="0"/>
            </a:endParaRPr>
          </a:p>
          <a:p>
            <a:pPr marL="0" indent="0" algn="l" rtl="0">
              <a:buNone/>
            </a:pPr>
            <a:endParaRPr lang="en-gb" sz="2000" dirty="0">
              <a:solidFill>
                <a:schemeClr val="accent1">
                  <a:lumMod val="75000"/>
                </a:schemeClr>
              </a:solidFill>
              <a:latin typeface="Abadi" panose="020B0604020104020204" pitchFamily="34" charset="0"/>
            </a:endParaRPr>
          </a:p>
          <a:p>
            <a:pPr marL="0" indent="0" algn="l" rtl="0">
              <a:buNone/>
            </a:pPr>
            <a:endParaRPr lang="en-gb" sz="4400" dirty="0">
              <a:solidFill>
                <a:srgbClr val="2F5597"/>
              </a:solidFill>
              <a:latin typeface="Abadi" panose="020B0604020104020204" pitchFamily="34" charset="0"/>
            </a:endParaRPr>
          </a:p>
          <a:p>
            <a:pPr marL="0" indent="0" algn="l" rtl="0">
              <a:buNone/>
            </a:pPr>
            <a:endParaRPr lang="en-gb" sz="2000" dirty="0">
              <a:latin typeface="Abadi" panose="020B0604020104020204" pitchFamily="34" charset="0"/>
            </a:endParaRPr>
          </a:p>
        </p:txBody>
      </p:sp>
      <p:sp>
        <p:nvSpPr>
          <p:cNvPr id="7" name="Tekstiruutu 6">
            <a:extLst>
              <a:ext uri="{FF2B5EF4-FFF2-40B4-BE49-F238E27FC236}">
                <a16:creationId xmlns:a16="http://schemas.microsoft.com/office/drawing/2014/main" id="{67117B98-9E2C-B92E-9070-00FCEE4D236D}"/>
              </a:ext>
            </a:extLst>
          </p:cNvPr>
          <p:cNvSpPr txBox="1"/>
          <p:nvPr/>
        </p:nvSpPr>
        <p:spPr>
          <a:xfrm>
            <a:off x="264226" y="6488658"/>
            <a:ext cx="6157354" cy="276999"/>
          </a:xfrm>
          <a:prstGeom prst="rect">
            <a:avLst/>
          </a:prstGeom>
          <a:noFill/>
        </p:spPr>
        <p:txBody>
          <a:bodyPr wrap="square">
            <a:spAutoFit/>
          </a:bodyPr>
          <a:lstStyle/>
          <a:p>
            <a:pPr algn="l" rtl="0"/>
            <a:r>
              <a:rPr lang="en-gb" sz="1200" b="0" i="0" u="none" baseline="0">
                <a:latin typeface="Aptos" panose="020B0004020202020204" pitchFamily="34" charset="0"/>
                <a:ea typeface="Aptos" panose="020B0004020202020204" pitchFamily="34" charset="0"/>
                <a:cs typeface="Aptos" panose="020B0004020202020204" pitchFamily="34" charset="0"/>
              </a:rPr>
              <a:t>Photo: Nina Mönkkönen / Finnish Road Safety Council</a:t>
            </a:r>
          </a:p>
        </p:txBody>
      </p:sp>
      <p:sp>
        <p:nvSpPr>
          <p:cNvPr id="4" name="Sisällön paikkamerkki 2">
            <a:extLst>
              <a:ext uri="{FF2B5EF4-FFF2-40B4-BE49-F238E27FC236}">
                <a16:creationId xmlns:a16="http://schemas.microsoft.com/office/drawing/2014/main" id="{71C24866-AE65-3C8D-C4B8-D447DB2A259D}"/>
              </a:ext>
            </a:extLst>
          </p:cNvPr>
          <p:cNvSpPr txBox="1">
            <a:spLocks/>
          </p:cNvSpPr>
          <p:nvPr/>
        </p:nvSpPr>
        <p:spPr>
          <a:xfrm>
            <a:off x="7788925" y="4961395"/>
            <a:ext cx="4138850" cy="18044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en-gb" sz="1400" b="0" i="0" u="none" baseline="0">
                <a:latin typeface="Aptos" panose="020B0004020202020204" pitchFamily="34" charset="0"/>
                <a:ea typeface="Aptos" panose="020B0004020202020204" pitchFamily="34" charset="0"/>
                <a:cs typeface="Aptos" panose="020B0004020202020204" pitchFamily="34" charset="0"/>
              </a:rPr>
              <a:t>Sources: THL. 2024. Hoitoilmoitusrekisteri (Care Register for Health Care).</a:t>
            </a:r>
          </a:p>
          <a:p>
            <a:pPr marL="0" indent="0" algn="ctr" rtl="0">
              <a:buNone/>
            </a:pPr>
            <a:r>
              <a:rPr lang="en-gb" sz="1400" b="0" i="0" u="none" baseline="0">
                <a:latin typeface="Aptos" panose="020B0004020202020204" pitchFamily="34" charset="0"/>
                <a:ea typeface="Calibri"/>
                <a:cs typeface="Calibri"/>
              </a:rPr>
              <a:t>The Workers’ Compensation Center. 2025.  Työmatkatapaturmissa liikkumisvalinnoilla on väliä (Mobility choices matter in commuting accidents).</a:t>
            </a:r>
            <a:endParaRPr lang="en-gb" sz="1400" dirty="0">
              <a:latin typeface="Aptos" panose="020B0004020202020204" pitchFamily="34" charset="0"/>
            </a:endParaRPr>
          </a:p>
          <a:p>
            <a:pPr marL="0" indent="0" algn="ctr" rtl="0">
              <a:buNone/>
            </a:pPr>
            <a:r>
              <a:rPr lang="en-gb" sz="1400" b="0" i="0" u="none" baseline="0">
                <a:latin typeface="Aptos" panose="020B0004020202020204" pitchFamily="34" charset="0"/>
                <a:ea typeface="+mn-lt"/>
                <a:cs typeface="+mn-lt"/>
              </a:rPr>
              <a:t>Publications of the Ministry of Transport and Communications 2/2022</a:t>
            </a:r>
            <a:endParaRPr lang="en-gb" sz="1400" dirty="0">
              <a:latin typeface="Aptos" panose="020B0004020202020204" pitchFamily="34" charset="0"/>
            </a:endParaRPr>
          </a:p>
          <a:p>
            <a:pPr marL="0" indent="0" algn="ctr" rtl="0">
              <a:buFont typeface="Arial" panose="020B0604020202020204" pitchFamily="34" charset="0"/>
              <a:buNone/>
            </a:pPr>
            <a:endParaRPr lang="en-gb" sz="1400" dirty="0">
              <a:solidFill>
                <a:srgbClr val="2F5597"/>
              </a:solidFill>
              <a:latin typeface="Aptos" panose="020B0004020202020204" pitchFamily="34" charset="0"/>
            </a:endParaRPr>
          </a:p>
          <a:p>
            <a:pPr marL="0" indent="0" algn="ctr" rtl="0">
              <a:buFont typeface="Arial" panose="020B0604020202020204" pitchFamily="34" charset="0"/>
              <a:buNone/>
            </a:pPr>
            <a:endParaRPr lang="en-gb" sz="1400" dirty="0">
              <a:solidFill>
                <a:srgbClr val="2F5597"/>
              </a:solidFill>
              <a:latin typeface="Aptos" panose="020B0004020202020204" pitchFamily="34" charset="0"/>
            </a:endParaRPr>
          </a:p>
          <a:p>
            <a:pPr marL="0" indent="0" algn="ctr" rtl="0">
              <a:buNone/>
            </a:pPr>
            <a:endParaRPr lang="en-gb" sz="2000" dirty="0">
              <a:latin typeface="Abadi" panose="020B0604020104020204" pitchFamily="34" charset="0"/>
            </a:endParaRPr>
          </a:p>
        </p:txBody>
      </p:sp>
    </p:spTree>
    <p:extLst>
      <p:ext uri="{BB962C8B-B14F-4D97-AF65-F5344CB8AC3E}">
        <p14:creationId xmlns:p14="http://schemas.microsoft.com/office/powerpoint/2010/main" val="104233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FFB1A-4E56-DF54-1015-74154720E800}"/>
              </a:ext>
            </a:extLst>
          </p:cNvPr>
          <p:cNvSpPr>
            <a:spLocks noGrp="1"/>
          </p:cNvSpPr>
          <p:nvPr>
            <p:ph type="title"/>
          </p:nvPr>
        </p:nvSpPr>
        <p:spPr/>
        <p:txBody>
          <a:bodyPr>
            <a:normAutofit/>
          </a:bodyPr>
          <a:lstStyle/>
          <a:p>
            <a:pPr algn="l" rtl="0"/>
            <a:r>
              <a:rPr lang="en-gb" sz="5000" b="1" i="0" u="none" baseline="0">
                <a:solidFill>
                  <a:srgbClr val="335CC0"/>
                </a:solidFill>
                <a:latin typeface="Aptos Black" panose="020B0004020202020204" pitchFamily="34" charset="0"/>
                <a:ea typeface="Aptos Black" panose="020B0004020202020204" pitchFamily="34" charset="0"/>
                <a:cs typeface="Aptos Black" panose="020B0004020202020204" pitchFamily="34" charset="0"/>
              </a:rPr>
              <a:t>Content of the Safety Session</a:t>
            </a:r>
            <a:endParaRPr lang="en-gb" sz="5000" b="1" dirty="0">
              <a:solidFill>
                <a:srgbClr val="335CC0"/>
              </a:solidFill>
              <a:latin typeface="Aptos Black" panose="020B0004020202020204" pitchFamily="34" charset="0"/>
              <a:ea typeface="Calibri Light"/>
              <a:cs typeface="Calibri Light"/>
            </a:endParaRPr>
          </a:p>
        </p:txBody>
      </p:sp>
      <p:sp>
        <p:nvSpPr>
          <p:cNvPr id="3" name="Sisällön paikkamerkki 2">
            <a:extLst>
              <a:ext uri="{FF2B5EF4-FFF2-40B4-BE49-F238E27FC236}">
                <a16:creationId xmlns:a16="http://schemas.microsoft.com/office/drawing/2014/main" id="{F389F4B0-EE6B-3405-D83E-781B4FA9A576}"/>
              </a:ext>
            </a:extLst>
          </p:cNvPr>
          <p:cNvSpPr>
            <a:spLocks noGrp="1"/>
          </p:cNvSpPr>
          <p:nvPr>
            <p:ph idx="1"/>
          </p:nvPr>
        </p:nvSpPr>
        <p:spPr>
          <a:xfrm>
            <a:off x="838200" y="1861018"/>
            <a:ext cx="8978154" cy="4351338"/>
          </a:xfrm>
        </p:spPr>
        <p:txBody>
          <a:bodyPr vert="horz" lIns="91440" tIns="45720" rIns="91440" bIns="45720" rtlCol="0" anchor="t">
            <a:normAutofit/>
          </a:bodyPr>
          <a:lstStyle/>
          <a:p>
            <a:pPr marL="514350" indent="-514350" algn="l" rtl="0">
              <a:buClr>
                <a:srgbClr val="335CC0"/>
              </a:buClr>
              <a:buAutoNum type="arabicPeriod"/>
            </a:pPr>
            <a:r>
              <a:rPr lang="en-gb" b="0" i="0" u="none" baseline="0">
                <a:latin typeface="Aptos" panose="020B0004020202020204" pitchFamily="34" charset="0"/>
                <a:ea typeface="Aptos" panose="020B0004020202020204" pitchFamily="34" charset="0"/>
                <a:cs typeface="Aptos" panose="020B0004020202020204" pitchFamily="34" charset="0"/>
              </a:rPr>
              <a:t>Background on commuting accidents </a:t>
            </a:r>
            <a:endParaRPr lang="en-gb" dirty="0">
              <a:latin typeface="Aptos" panose="020B0004020202020204" pitchFamily="34" charset="0"/>
            </a:endParaRPr>
          </a:p>
          <a:p>
            <a:pPr marL="514350" indent="-514350" algn="l" rtl="0">
              <a:buClr>
                <a:srgbClr val="335CC0"/>
              </a:buClr>
              <a:buAutoNum type="arabicPeriod"/>
            </a:pPr>
            <a:r>
              <a:rPr lang="en-gb" b="0" i="0" u="none" baseline="0">
                <a:latin typeface="Aptos" panose="020B0004020202020204" pitchFamily="34" charset="0"/>
                <a:ea typeface="Aptos" panose="020B0004020202020204" pitchFamily="34" charset="0"/>
                <a:cs typeface="Aptos" panose="020B0004020202020204" pitchFamily="34" charset="0"/>
              </a:rPr>
              <a:t>Where and how can you slip and fall on your way to work?</a:t>
            </a:r>
            <a:endParaRPr lang="en-gb" dirty="0">
              <a:latin typeface="Aptos" panose="020B0004020202020204" pitchFamily="34" charset="0"/>
              <a:ea typeface="Calibri" panose="020F0502020204030204"/>
              <a:cs typeface="Calibri" panose="020F0502020204030204"/>
            </a:endParaRPr>
          </a:p>
          <a:p>
            <a:pPr marL="514350" indent="-514350" algn="l" rtl="0">
              <a:buClr>
                <a:srgbClr val="335CC0"/>
              </a:buClr>
              <a:buAutoNum type="arabicPeriod"/>
            </a:pPr>
            <a:r>
              <a:rPr lang="en-gb" b="0" i="0" u="none" baseline="0">
                <a:latin typeface="Aptos" panose="020B0004020202020204" pitchFamily="34" charset="0"/>
                <a:ea typeface="Aptos" panose="020B0004020202020204" pitchFamily="34" charset="0"/>
                <a:cs typeface="Aptos" panose="020B0004020202020204" pitchFamily="34" charset="0"/>
              </a:rPr>
              <a:t>What measures do you have in place to prevent slips and falls during commutes? </a:t>
            </a:r>
            <a:endParaRPr lang="en-gb" dirty="0">
              <a:latin typeface="Aptos" panose="020B0004020202020204" pitchFamily="34" charset="0"/>
              <a:ea typeface="Calibri" panose="020F0502020204030204"/>
              <a:cs typeface="Calibri" panose="020F0502020204030204"/>
            </a:endParaRPr>
          </a:p>
          <a:p>
            <a:pPr marL="514350" indent="-514350" algn="l" rtl="0">
              <a:buClr>
                <a:srgbClr val="335CC0"/>
              </a:buClr>
              <a:buAutoNum type="arabicPeriod"/>
            </a:pPr>
            <a:r>
              <a:rPr lang="en-gb" b="0" i="0" u="none" baseline="0">
                <a:latin typeface="Aptos" panose="020B0004020202020204" pitchFamily="34" charset="0"/>
                <a:ea typeface="Aptos" panose="020B0004020202020204" pitchFamily="34" charset="0"/>
                <a:cs typeface="Aptos" panose="020B0004020202020204" pitchFamily="34" charset="0"/>
              </a:rPr>
              <a:t>Balance tips for the workday </a:t>
            </a:r>
            <a:endParaRPr lang="en-gb" dirty="0">
              <a:latin typeface="Aptos" panose="020B0004020202020204" pitchFamily="34" charset="0"/>
              <a:ea typeface="Calibri" panose="020F0502020204030204"/>
              <a:cs typeface="Calibri" panose="020F0502020204030204"/>
            </a:endParaRPr>
          </a:p>
        </p:txBody>
      </p:sp>
    </p:spTree>
    <p:extLst>
      <p:ext uri="{BB962C8B-B14F-4D97-AF65-F5344CB8AC3E}">
        <p14:creationId xmlns:p14="http://schemas.microsoft.com/office/powerpoint/2010/main" val="354763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C2A7A-D548-4CCA-6B37-EFBCF1C1D269}"/>
              </a:ext>
            </a:extLst>
          </p:cNvPr>
          <p:cNvSpPr>
            <a:spLocks noGrp="1"/>
          </p:cNvSpPr>
          <p:nvPr>
            <p:ph type="title"/>
          </p:nvPr>
        </p:nvSpPr>
        <p:spPr/>
        <p:txBody>
          <a:bodyPr/>
          <a:lstStyle/>
          <a:p>
            <a:pPr algn="l" rtl="0"/>
            <a:r>
              <a:rPr lang="en-gb" b="1" i="0" u="none" baseline="0">
                <a:latin typeface="Aptos" panose="020B0004020202020204" pitchFamily="34" charset="0"/>
                <a:ea typeface="Aptos" panose="020B0004020202020204" pitchFamily="34" charset="0"/>
                <a:cs typeface="Aptos" panose="020B0004020202020204" pitchFamily="34" charset="0"/>
              </a:rPr>
              <a:t>Background on commuting accidents</a:t>
            </a:r>
          </a:p>
        </p:txBody>
      </p:sp>
      <p:sp>
        <p:nvSpPr>
          <p:cNvPr id="3" name="Sisällön paikkamerkki 2">
            <a:extLst>
              <a:ext uri="{FF2B5EF4-FFF2-40B4-BE49-F238E27FC236}">
                <a16:creationId xmlns:a16="http://schemas.microsoft.com/office/drawing/2014/main" id="{AE4A89C8-FC31-23D2-A522-A05076B43049}"/>
              </a:ext>
            </a:extLst>
          </p:cNvPr>
          <p:cNvSpPr>
            <a:spLocks noGrp="1"/>
          </p:cNvSpPr>
          <p:nvPr>
            <p:ph idx="1"/>
          </p:nvPr>
        </p:nvSpPr>
        <p:spPr/>
        <p:txBody>
          <a:bodyPr vert="horz" lIns="91440" tIns="45720" rIns="91440" bIns="45720" rtlCol="0" anchor="t">
            <a:normAutofit/>
          </a:bodyPr>
          <a:lstStyle/>
          <a:p>
            <a:pPr algn="l" rtl="0"/>
            <a:r>
              <a:rPr lang="en-gb" sz="1900" b="0" i="0" u="none" baseline="0">
                <a:latin typeface="Aptos" panose="020B0004020202020204" pitchFamily="34" charset="0"/>
                <a:ea typeface="Aptos" panose="020B0004020202020204" pitchFamily="34" charset="0"/>
                <a:cs typeface="Aptos" panose="020B0004020202020204" pitchFamily="34" charset="0"/>
              </a:rPr>
              <a:t>There are more than 20,000 commuting accidents in Finland every year. </a:t>
            </a:r>
            <a:endParaRPr lang="en-gb" sz="1900" strike="sngStrike" dirty="0">
              <a:latin typeface="Aptos" panose="020B0004020202020204" pitchFamily="34" charset="0"/>
              <a:ea typeface="Calibri"/>
              <a:cs typeface="Calibri"/>
            </a:endParaRPr>
          </a:p>
          <a:p>
            <a:pPr algn="l" rtl="0"/>
            <a:r>
              <a:rPr lang="en-gb" sz="1900" b="0" i="0" u="none" baseline="0">
                <a:latin typeface="Aptos" panose="020B0004020202020204" pitchFamily="34" charset="0"/>
                <a:ea typeface="Aptos" panose="020B0004020202020204" pitchFamily="34" charset="0"/>
                <a:cs typeface="Aptos" panose="020B0004020202020204" pitchFamily="34" charset="0"/>
              </a:rPr>
              <a:t>A significant proportion of commuting accidents occur to pedestrians. In 2024, 60% of commuting accidents occurred while walking, 23% while cycling and 12% while driving.</a:t>
            </a:r>
            <a:endParaRPr lang="en-gb" sz="1900" dirty="0">
              <a:latin typeface="Aptos" panose="020B0004020202020204" pitchFamily="34" charset="0"/>
              <a:ea typeface="Calibri"/>
              <a:cs typeface="Calibri"/>
            </a:endParaRPr>
          </a:p>
          <a:p>
            <a:pPr algn="l" rtl="0"/>
            <a:r>
              <a:rPr lang="en-gb" sz="1900" b="0" i="0" u="none" baseline="0">
                <a:latin typeface="Aptos" panose="020B0004020202020204" pitchFamily="34" charset="0"/>
                <a:ea typeface="Aptos" panose="020B0004020202020204" pitchFamily="34" charset="0"/>
                <a:cs typeface="Aptos" panose="020B0004020202020204" pitchFamily="34" charset="0"/>
              </a:rPr>
              <a:t>In 2024, there were over 14,000 commuting accidents involving pedestrians, 94% of which were caused by falling or slipping.</a:t>
            </a:r>
            <a:endParaRPr lang="en-gb" sz="1900" dirty="0">
              <a:latin typeface="Aptos" panose="020B0004020202020204" pitchFamily="34" charset="0"/>
              <a:ea typeface="Calibri"/>
              <a:cs typeface="Calibri"/>
            </a:endParaRPr>
          </a:p>
          <a:p>
            <a:pPr algn="l" rtl="0"/>
            <a:r>
              <a:rPr lang="en-gb" sz="1900" b="0" i="0" u="none" baseline="0">
                <a:latin typeface="Aptos" panose="020B0004020202020204" pitchFamily="34" charset="0"/>
                <a:ea typeface="Aptos" panose="020B0004020202020204" pitchFamily="34" charset="0"/>
                <a:cs typeface="Aptos" panose="020B0004020202020204" pitchFamily="34" charset="0"/>
              </a:rPr>
              <a:t>Weather conditions have a significant impact on commuting accidents. Most accidents occur when the temperature is around zero degrees Celsius and melting or freezing causes slippery conditions. </a:t>
            </a:r>
            <a:endParaRPr lang="en-gb" sz="1900" dirty="0">
              <a:latin typeface="Aptos" panose="020B0004020202020204" pitchFamily="34" charset="0"/>
              <a:ea typeface="Calibri"/>
              <a:cs typeface="Calibri"/>
            </a:endParaRPr>
          </a:p>
          <a:p>
            <a:pPr algn="l" rtl="0"/>
            <a:r>
              <a:rPr lang="en-gb" sz="1900" b="0" i="0" u="none" baseline="0">
                <a:latin typeface="Aptos" panose="020B0004020202020204" pitchFamily="34" charset="0"/>
                <a:ea typeface="Aptos" panose="020B0004020202020204" pitchFamily="34" charset="0"/>
                <a:cs typeface="Aptos" panose="020B0004020202020204" pitchFamily="34" charset="0"/>
              </a:rPr>
              <a:t>In 2024, the highest number of commuting accidents occurred in January and February. </a:t>
            </a:r>
            <a:endParaRPr lang="en-gb" sz="1900" dirty="0">
              <a:latin typeface="Aptos" panose="020B0004020202020204" pitchFamily="34" charset="0"/>
              <a:ea typeface="Calibri"/>
              <a:cs typeface="Calibri"/>
            </a:endParaRPr>
          </a:p>
          <a:p>
            <a:pPr algn="l" rtl="0"/>
            <a:r>
              <a:rPr lang="en-gb" sz="1900" b="0" i="0" u="none" baseline="0">
                <a:latin typeface="Aptos" panose="020B0004020202020204" pitchFamily="34" charset="0"/>
                <a:ea typeface="Calibri"/>
                <a:cs typeface="Calibri"/>
              </a:rPr>
              <a:t>On average, one in every hundred employees is injured while commuting each year. </a:t>
            </a:r>
            <a:endParaRPr lang="en-gb" sz="1900" dirty="0">
              <a:latin typeface="Aptos" panose="020B0004020202020204" pitchFamily="34" charset="0"/>
              <a:ea typeface="Calibri"/>
              <a:cs typeface="Calibri"/>
            </a:endParaRPr>
          </a:p>
          <a:p>
            <a:pPr marL="0" indent="0" algn="l" rtl="0">
              <a:buNone/>
            </a:pPr>
            <a:endParaRPr lang="en-gb" sz="1200" dirty="0">
              <a:latin typeface="Aptos"/>
              <a:ea typeface="Calibri"/>
              <a:cs typeface="Calibri"/>
            </a:endParaRPr>
          </a:p>
          <a:p>
            <a:pPr marL="0" indent="0" algn="l" rtl="0">
              <a:buNone/>
            </a:pPr>
            <a:r>
              <a:rPr lang="en-gb" sz="1200" b="0" i="0" u="none" baseline="0">
                <a:latin typeface="Aptos" panose="020B0004020202020204" pitchFamily="34" charset="0"/>
                <a:ea typeface="Aptos" panose="020B0004020202020204" pitchFamily="34" charset="0"/>
                <a:cs typeface="Aptos" panose="020B0004020202020204" pitchFamily="34" charset="0"/>
              </a:rPr>
              <a:t>Source: The Workers’ Compensation Center 2025 </a:t>
            </a:r>
            <a:endParaRPr lang="en-gb" sz="1200" dirty="0">
              <a:latin typeface="Aptos" panose="020B0004020202020204" pitchFamily="34" charset="0"/>
            </a:endParaRPr>
          </a:p>
        </p:txBody>
      </p:sp>
    </p:spTree>
    <p:extLst>
      <p:ext uri="{BB962C8B-B14F-4D97-AF65-F5344CB8AC3E}">
        <p14:creationId xmlns:p14="http://schemas.microsoft.com/office/powerpoint/2010/main" val="191636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61147EB-E766-3B9D-1819-A31EF726980F}"/>
              </a:ext>
            </a:extLst>
          </p:cNvPr>
          <p:cNvSpPr>
            <a:spLocks noGrp="1"/>
          </p:cNvSpPr>
          <p:nvPr>
            <p:ph type="body" sz="half" idx="2"/>
          </p:nvPr>
        </p:nvSpPr>
        <p:spPr>
          <a:xfrm>
            <a:off x="839788" y="2091981"/>
            <a:ext cx="3932237" cy="3811588"/>
          </a:xfrm>
        </p:spPr>
        <p:txBody>
          <a:bodyPr vert="horz" lIns="91440" tIns="45720" rIns="91440" bIns="45720" rtlCol="0" anchor="t">
            <a:normAutofit/>
          </a:bodyPr>
          <a:lstStyle/>
          <a:p>
            <a:pPr algn="l" rtl="0"/>
            <a:r>
              <a:rPr lang="en-gb" sz="1900" b="0" i="0" u="none" baseline="0">
                <a:latin typeface="Aptos" panose="020B0004020202020204" pitchFamily="34" charset="0"/>
                <a:ea typeface="Calibri"/>
                <a:cs typeface="Calibri"/>
              </a:rPr>
              <a:t>Compensation for commuting accidents can be paid over several years. The graph shows the costs according to the year of payment, not the year of the accident.</a:t>
            </a:r>
          </a:p>
          <a:p>
            <a:pPr algn="l" rtl="0"/>
            <a:r>
              <a:rPr lang="en-gb" sz="1900" b="0" i="0" u="none" baseline="0">
                <a:latin typeface="Aptos" panose="020B0004020202020204" pitchFamily="34" charset="0"/>
                <a:ea typeface="Calibri"/>
                <a:cs typeface="Calibri"/>
              </a:rPr>
              <a:t>The values in the graph have been adjusted to correspond to the year 2021 (2021=100).</a:t>
            </a:r>
          </a:p>
          <a:p>
            <a:pPr algn="l" rtl="0"/>
            <a:r>
              <a:rPr lang="en-gb" sz="1900" b="0" i="0" u="none" baseline="0">
                <a:latin typeface="Aptos" panose="020B0004020202020204" pitchFamily="34" charset="0"/>
                <a:ea typeface="Calibri"/>
                <a:cs typeface="Calibri"/>
              </a:rPr>
              <a:t>The less slippery winters of 2014 and 2020 are also reflected in the compensation figures. In addition to this, the increase in remote working is particularly evident in the years 2021 and 2022.</a:t>
            </a:r>
          </a:p>
        </p:txBody>
      </p:sp>
      <p:pic>
        <p:nvPicPr>
          <p:cNvPr id="8" name="Sisällön paikkamerkki 7" descr="An image containing the following: text, screenshot, Font, line&#10;&#10;Description created automatically">
            <a:extLst>
              <a:ext uri="{FF2B5EF4-FFF2-40B4-BE49-F238E27FC236}">
                <a16:creationId xmlns:a16="http://schemas.microsoft.com/office/drawing/2014/main" id="{ECF23C9A-D330-F8E0-8D2C-B9551283D924}"/>
              </a:ext>
            </a:extLst>
          </p:cNvPr>
          <p:cNvPicPr>
            <a:picLocks noGrp="1" noChangeAspect="1"/>
          </p:cNvPicPr>
          <p:nvPr>
            <p:ph idx="1"/>
          </p:nvPr>
        </p:nvPicPr>
        <p:blipFill>
          <a:blip r:embed="rId2"/>
          <a:srcRect l="1235" t="10791" r="1260" b="2087"/>
          <a:stretch/>
        </p:blipFill>
        <p:spPr>
          <a:xfrm>
            <a:off x="5259388" y="2438399"/>
            <a:ext cx="6018212" cy="2796989"/>
          </a:xfrm>
          <a:prstGeom prst="rect">
            <a:avLst/>
          </a:prstGeom>
        </p:spPr>
      </p:pic>
      <p:sp>
        <p:nvSpPr>
          <p:cNvPr id="3" name="TextBox 2">
            <a:extLst>
              <a:ext uri="{FF2B5EF4-FFF2-40B4-BE49-F238E27FC236}">
                <a16:creationId xmlns:a16="http://schemas.microsoft.com/office/drawing/2014/main" id="{64044DB8-BB09-F4AE-0341-F244C488FDD1}"/>
              </a:ext>
            </a:extLst>
          </p:cNvPr>
          <p:cNvSpPr txBox="1"/>
          <p:nvPr/>
        </p:nvSpPr>
        <p:spPr>
          <a:xfrm>
            <a:off x="5097162" y="5703670"/>
            <a:ext cx="6096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200" b="0" i="0" u="none" baseline="0">
                <a:latin typeface="Aptos"/>
                <a:ea typeface="Aptos"/>
                <a:cs typeface="Aptos"/>
              </a:rPr>
              <a:t>Source: The Workers’ Compensation Center 2025</a:t>
            </a:r>
            <a:endParaRPr lang="en-gb" sz="1200" dirty="0"/>
          </a:p>
          <a:p>
            <a:pPr algn="ctr" rtl="0"/>
            <a:endParaRPr lang="en-gb" dirty="0"/>
          </a:p>
        </p:txBody>
      </p:sp>
      <p:sp>
        <p:nvSpPr>
          <p:cNvPr id="5" name="Otsikko 1">
            <a:extLst>
              <a:ext uri="{FF2B5EF4-FFF2-40B4-BE49-F238E27FC236}">
                <a16:creationId xmlns:a16="http://schemas.microsoft.com/office/drawing/2014/main" id="{2DBA96CB-1308-D7A5-3A15-F5D7F5277A1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en-gb" sz="4000" b="1" i="0" u="none" baseline="0">
                <a:latin typeface="Aptos" panose="020B0004020202020204" pitchFamily="34" charset="0"/>
                <a:ea typeface="Calibri Light"/>
                <a:cs typeface="Calibri Light"/>
              </a:rPr>
              <a:t>Compensation for pedestrian commuting accidents</a:t>
            </a:r>
            <a:endParaRPr lang="en-gb" sz="4000" b="1" dirty="0">
              <a:latin typeface="Aptos" panose="020B0004020202020204" pitchFamily="34" charset="0"/>
            </a:endParaRPr>
          </a:p>
        </p:txBody>
      </p:sp>
      <p:sp>
        <p:nvSpPr>
          <p:cNvPr id="6" name="Tekstiruutu 5">
            <a:extLst>
              <a:ext uri="{FF2B5EF4-FFF2-40B4-BE49-F238E27FC236}">
                <a16:creationId xmlns:a16="http://schemas.microsoft.com/office/drawing/2014/main" id="{D84B2AC0-0A11-A3AE-6C86-02F222DFF0CD}"/>
              </a:ext>
            </a:extLst>
          </p:cNvPr>
          <p:cNvSpPr txBox="1"/>
          <p:nvPr/>
        </p:nvSpPr>
        <p:spPr>
          <a:xfrm>
            <a:off x="5181600" y="2043226"/>
            <a:ext cx="6096000" cy="395173"/>
          </a:xfrm>
          <a:prstGeom prst="rect">
            <a:avLst/>
          </a:prstGeom>
          <a:noFill/>
        </p:spPr>
        <p:txBody>
          <a:bodyPr wrap="square">
            <a:spAutoFit/>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Compensation adjusted by index (2021) by year of payment</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1905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4BAD54-33A1-9959-3F5B-AAFD28179AB0}"/>
              </a:ext>
            </a:extLst>
          </p:cNvPr>
          <p:cNvSpPr>
            <a:spLocks noGrp="1"/>
          </p:cNvSpPr>
          <p:nvPr>
            <p:ph type="title"/>
          </p:nvPr>
        </p:nvSpPr>
        <p:spPr/>
        <p:txBody>
          <a:bodyPr/>
          <a:lstStyle/>
          <a:p>
            <a:pPr algn="l" rtl="0"/>
            <a:r>
              <a:rPr lang="en-gb" b="1" i="0" u="none" baseline="0">
                <a:latin typeface="Aptos" panose="020B0004020202020204" pitchFamily="34" charset="0"/>
                <a:ea typeface="Aptos" panose="020B0004020202020204" pitchFamily="34" charset="0"/>
                <a:cs typeface="Aptos" panose="020B0004020202020204" pitchFamily="34" charset="0"/>
              </a:rPr>
              <a:t>Injuries resulting from slipping and falling</a:t>
            </a:r>
          </a:p>
        </p:txBody>
      </p:sp>
      <p:sp>
        <p:nvSpPr>
          <p:cNvPr id="3" name="Sisällön paikkamerkki 2">
            <a:extLst>
              <a:ext uri="{FF2B5EF4-FFF2-40B4-BE49-F238E27FC236}">
                <a16:creationId xmlns:a16="http://schemas.microsoft.com/office/drawing/2014/main" id="{F124223C-5F75-3396-BB73-A9C37E6C42F1}"/>
              </a:ext>
            </a:extLst>
          </p:cNvPr>
          <p:cNvSpPr>
            <a:spLocks noGrp="1"/>
          </p:cNvSpPr>
          <p:nvPr>
            <p:ph idx="1"/>
          </p:nvPr>
        </p:nvSpPr>
        <p:spPr/>
        <p:txBody>
          <a:bodyPr vert="horz" lIns="91440" tIns="45720" rIns="91440" bIns="45720" rtlCol="0" anchor="t">
            <a:noAutofit/>
          </a:bodyPr>
          <a:lstStyle/>
          <a:p>
            <a:pPr algn="l" rtl="0"/>
            <a:r>
              <a:rPr lang="en-gb" sz="1900" b="0" i="0" u="none" baseline="0">
                <a:latin typeface="Aptos"/>
                <a:ea typeface="Aptos"/>
                <a:cs typeface="Aptos"/>
              </a:rPr>
              <a:t>Most often, injuries resulting from slipping and falling occur in the lower limbs (38%) or upper limbs (25%).</a:t>
            </a:r>
          </a:p>
          <a:p>
            <a:pPr algn="l" rtl="0"/>
            <a:r>
              <a:rPr lang="en-gb" sz="1900" b="0" i="0" u="none" baseline="0">
                <a:latin typeface="Aptos"/>
                <a:ea typeface="+mn-lt"/>
                <a:cs typeface="+mn-lt"/>
              </a:rPr>
              <a:t>Typical injuries resulting from slipping and falling include bone fractures, sprains and bruises. Injuries caused by slipping and falling that require hospital treatment usually include various types of limb fractures and brain injuries. </a:t>
            </a:r>
          </a:p>
          <a:p>
            <a:pPr algn="l" rtl="0"/>
            <a:r>
              <a:rPr lang="en-gb" sz="1900" b="0" i="0" u="none" baseline="0">
                <a:latin typeface="Aptos"/>
                <a:ea typeface="+mn-lt"/>
                <a:cs typeface="+mn-lt"/>
              </a:rPr>
              <a:t>In 2024, there were over 3,500 treatment courses in specialised healthcare due to slips and falls, and nearly 18,000 visits to specialised healthcare. </a:t>
            </a:r>
          </a:p>
          <a:p>
            <a:pPr algn="l" rtl="0"/>
            <a:r>
              <a:rPr lang="en-gb" sz="1900" b="0" i="0" u="none" baseline="0">
                <a:latin typeface="Aptos"/>
                <a:ea typeface="+mn-lt"/>
                <a:cs typeface="+mn-lt"/>
              </a:rPr>
              <a:t>A wrist or ankle fracture caused by slipping and falling can also be an osteoporotic fracture related to age-related osteoporosis </a:t>
            </a:r>
            <a:r>
              <a:rPr lang="en-gb" sz="2000" b="0" i="0" u="none" baseline="0">
                <a:latin typeface="Aptos"/>
                <a:ea typeface="+mn-lt"/>
                <a:cs typeface="+mn-lt"/>
              </a:rPr>
              <a:t>(especially in women over 50)</a:t>
            </a:r>
            <a:r>
              <a:rPr lang="en-gb" sz="2400" b="0" i="0" u="none" baseline="0">
                <a:latin typeface="Calibri"/>
                <a:ea typeface="+mn-lt"/>
                <a:cs typeface="+mn-lt"/>
              </a:rPr>
              <a:t>.</a:t>
            </a:r>
            <a:r>
              <a:rPr lang="en-gb" sz="1900" b="0" i="0" u="none" baseline="0">
                <a:latin typeface="Aptos"/>
                <a:ea typeface="+mn-lt"/>
                <a:cs typeface="+mn-lt"/>
              </a:rPr>
              <a:t> In the event of a fracture, it is important to examine the possibility of osteoporosis. </a:t>
            </a:r>
          </a:p>
          <a:p>
            <a:pPr algn="l" rtl="0"/>
            <a:r>
              <a:rPr lang="en-gb" sz="1900" b="0" i="0" u="none" baseline="0">
                <a:latin typeface="Aptos"/>
                <a:ea typeface="+mn-lt"/>
                <a:cs typeface="+mn-lt"/>
              </a:rPr>
              <a:t>Up to 60% of brain injuries are caused by falling. Around 100,000 Finns live with the after-effects of a brain injury. After-effects are defined as long-term or permanent symptoms caused by the injury, such as severe fatigue and memory problems. </a:t>
            </a:r>
            <a:endParaRPr lang="en-gb" sz="1900" dirty="0">
              <a:latin typeface="Aptos"/>
              <a:ea typeface="Calibri"/>
              <a:cs typeface="Calibri"/>
            </a:endParaRPr>
          </a:p>
          <a:p>
            <a:endParaRPr lang="en-gb" sz="2400" dirty="0">
              <a:ea typeface="Calibri"/>
              <a:cs typeface="Calibri"/>
            </a:endParaRPr>
          </a:p>
          <a:p>
            <a:endParaRPr lang="en-gb" sz="2400" dirty="0">
              <a:ea typeface="Calibri"/>
              <a:cs typeface="Calibri"/>
            </a:endParaRPr>
          </a:p>
          <a:p>
            <a:endParaRPr lang="en-gb" sz="2400" dirty="0">
              <a:ea typeface="Calibri"/>
              <a:cs typeface="Calibri"/>
            </a:endParaRPr>
          </a:p>
        </p:txBody>
      </p:sp>
    </p:spTree>
    <p:extLst>
      <p:ext uri="{BB962C8B-B14F-4D97-AF65-F5344CB8AC3E}">
        <p14:creationId xmlns:p14="http://schemas.microsoft.com/office/powerpoint/2010/main" val="337143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A808-D7CA-E5DA-511C-0661E0658AAF}"/>
              </a:ext>
            </a:extLst>
          </p:cNvPr>
          <p:cNvSpPr>
            <a:spLocks noGrp="1"/>
          </p:cNvSpPr>
          <p:nvPr>
            <p:ph type="title"/>
          </p:nvPr>
        </p:nvSpPr>
        <p:spPr>
          <a:xfrm>
            <a:off x="838200" y="2000507"/>
            <a:ext cx="10515600" cy="2856985"/>
          </a:xfrm>
        </p:spPr>
        <p:txBody>
          <a:bodyPr>
            <a:noAutofit/>
          </a:bodyPr>
          <a:lstStyle/>
          <a:p>
            <a:pPr algn="ctr" rtl="0"/>
            <a:r>
              <a:rPr lang="en-gb" sz="3600" b="1" i="0" u="none" baseline="0">
                <a:latin typeface="Aptos Black" panose="020B0004020202020204" pitchFamily="34" charset="0"/>
                <a:ea typeface="Calibri Light"/>
                <a:cs typeface="Calibri Light"/>
              </a:rPr>
              <a:t>Discuss:</a:t>
            </a:r>
            <a:r>
              <a:rPr lang="en-gb" sz="4800" b="1" i="0" u="none" baseline="0">
                <a:latin typeface="Aptos Black" panose="020B0004020202020204" pitchFamily="34" charset="0"/>
                <a:ea typeface="Calibri Light"/>
                <a:cs typeface="Calibri Light"/>
              </a:rPr>
              <a:t> </a:t>
            </a:r>
            <a:br>
              <a:rPr lang="en-gb" sz="4800" b="1">
                <a:latin typeface="Aptos Black" panose="020B0004020202020204" pitchFamily="34" charset="0"/>
                <a:ea typeface="Calibri Light"/>
                <a:cs typeface="Calibri Light"/>
              </a:rPr>
            </a:br>
            <a:r>
              <a:rPr lang="en-gb" sz="5000" b="1" i="0" u="none" baseline="0">
                <a:solidFill>
                  <a:srgbClr val="335CC0"/>
                </a:solidFill>
                <a:latin typeface="Aptos Black" panose="020B0004020202020204" pitchFamily="34" charset="0"/>
                <a:ea typeface="Calibri Light"/>
                <a:cs typeface="Calibri Light"/>
              </a:rPr>
              <a:t>Where and how can you slip and fall on your way to work? </a:t>
            </a:r>
            <a:endParaRPr lang="en-gb" sz="5000" b="1" dirty="0">
              <a:solidFill>
                <a:srgbClr val="335CC0"/>
              </a:solidFill>
              <a:latin typeface="Aptos Black" panose="020B0004020202020204" pitchFamily="34" charset="0"/>
              <a:ea typeface="Calibri Light"/>
              <a:cs typeface="Calibri Light"/>
            </a:endParaRPr>
          </a:p>
        </p:txBody>
      </p:sp>
    </p:spTree>
    <p:extLst>
      <p:ext uri="{BB962C8B-B14F-4D97-AF65-F5344CB8AC3E}">
        <p14:creationId xmlns:p14="http://schemas.microsoft.com/office/powerpoint/2010/main" val="325767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95FF98-7115-EF4E-9C2C-024004E6B7F7}"/>
              </a:ext>
            </a:extLst>
          </p:cNvPr>
          <p:cNvSpPr>
            <a:spLocks noGrp="1"/>
          </p:cNvSpPr>
          <p:nvPr>
            <p:ph type="title"/>
          </p:nvPr>
        </p:nvSpPr>
        <p:spPr/>
        <p:txBody>
          <a:bodyPr/>
          <a:lstStyle/>
          <a:p>
            <a:pPr algn="l" rtl="0"/>
            <a:r>
              <a:rPr lang="en-gb" b="1" i="0" u="none" baseline="0">
                <a:latin typeface="Aptos" panose="020B0004020202020204" pitchFamily="34" charset="0"/>
                <a:ea typeface="Calibri Light"/>
                <a:cs typeface="Calibri Light"/>
              </a:rPr>
              <a:t>Don’t let slippery conditions take you by surprise</a:t>
            </a:r>
            <a:endParaRPr lang="en-gb" b="1" dirty="0">
              <a:latin typeface="Aptos" panose="020B0004020202020204" pitchFamily="34" charset="0"/>
            </a:endParaRPr>
          </a:p>
        </p:txBody>
      </p:sp>
      <p:sp>
        <p:nvSpPr>
          <p:cNvPr id="3" name="Sisällön paikkamerkki 2">
            <a:extLst>
              <a:ext uri="{FF2B5EF4-FFF2-40B4-BE49-F238E27FC236}">
                <a16:creationId xmlns:a16="http://schemas.microsoft.com/office/drawing/2014/main" id="{F4B9DF69-4B83-7EF3-463C-25DA3DCC726B}"/>
              </a:ext>
            </a:extLst>
          </p:cNvPr>
          <p:cNvSpPr>
            <a:spLocks noGrp="1"/>
          </p:cNvSpPr>
          <p:nvPr>
            <p:ph idx="1"/>
          </p:nvPr>
        </p:nvSpPr>
        <p:spPr>
          <a:xfrm>
            <a:off x="838200" y="1868180"/>
            <a:ext cx="10515600" cy="4351338"/>
          </a:xfrm>
        </p:spPr>
        <p:txBody>
          <a:bodyPr vert="horz" lIns="91440" tIns="45720" rIns="91440" bIns="45720" rtlCol="0" anchor="t">
            <a:normAutofit/>
          </a:bodyPr>
          <a:lstStyle/>
          <a:p>
            <a:pPr marL="0" indent="0" algn="l" rtl="0">
              <a:buNone/>
            </a:pPr>
            <a:r>
              <a:rPr lang="en-gb" sz="1900" b="1" i="0" u="none" baseline="0">
                <a:latin typeface="Aptos ExtraBold" panose="020B0004020202020204" pitchFamily="34" charset="0"/>
                <a:ea typeface="+mn-lt"/>
                <a:cs typeface="+mn-lt"/>
              </a:rPr>
              <a:t>Highly slippery conditions occur when:</a:t>
            </a:r>
            <a:endParaRPr lang="en-gb" sz="1900" b="1" dirty="0">
              <a:latin typeface="Aptos ExtraBold" panose="020B0004020202020204" pitchFamily="34" charset="0"/>
              <a:ea typeface="Calibri" panose="020F0502020204030204"/>
              <a:cs typeface="Calibri" panose="020F0502020204030204"/>
            </a:endParaRPr>
          </a:p>
          <a:p>
            <a:pPr algn="l" rtl="0"/>
            <a:r>
              <a:rPr lang="en-gb" sz="1900" b="0" i="0" u="none" baseline="0">
                <a:latin typeface="Aptos"/>
                <a:ea typeface="+mn-lt"/>
                <a:cs typeface="+mn-lt"/>
              </a:rPr>
              <a:t>snow falls on the ice</a:t>
            </a:r>
            <a:endParaRPr lang="en-gb" sz="1900" dirty="0">
              <a:latin typeface="Aptos"/>
            </a:endParaRPr>
          </a:p>
          <a:p>
            <a:pPr algn="l" rtl="0"/>
            <a:r>
              <a:rPr lang="en-gb" sz="1900" b="0" i="0" u="none" baseline="0">
                <a:latin typeface="Aptos"/>
                <a:ea typeface="+mn-lt"/>
                <a:cs typeface="+mn-lt"/>
              </a:rPr>
              <a:t>it rains on the ice or a layer of melted water forms on top of the ice</a:t>
            </a:r>
            <a:endParaRPr lang="en-gb" sz="1900" dirty="0">
              <a:latin typeface="Aptos"/>
            </a:endParaRPr>
          </a:p>
          <a:p>
            <a:pPr algn="l" rtl="0"/>
            <a:r>
              <a:rPr lang="en-gb" sz="1900" b="0" i="0" u="none" baseline="0">
                <a:latin typeface="Aptos"/>
                <a:ea typeface="+mn-lt"/>
                <a:cs typeface="+mn-lt"/>
              </a:rPr>
              <a:t>snow has been packed down and turned slippery after heavy snowfall, with temperatures around freezing or slightly below</a:t>
            </a:r>
            <a:endParaRPr lang="en-gb" sz="1900" dirty="0">
              <a:latin typeface="Aptos"/>
            </a:endParaRPr>
          </a:p>
          <a:p>
            <a:pPr algn="l" rtl="0"/>
            <a:r>
              <a:rPr lang="en-gb" sz="1900" b="0" i="0" u="none" baseline="0">
                <a:latin typeface="Aptos"/>
                <a:ea typeface="+mn-lt"/>
                <a:cs typeface="+mn-lt"/>
              </a:rPr>
              <a:t>slush has frozen and formed a slippery and uneven surface.</a:t>
            </a:r>
            <a:endParaRPr lang="en-gb" sz="1900" dirty="0">
              <a:latin typeface="Aptos"/>
            </a:endParaRPr>
          </a:p>
          <a:p>
            <a:pPr marL="0" indent="0" algn="l" rtl="0">
              <a:buNone/>
            </a:pPr>
            <a:r>
              <a:rPr lang="en-gb" sz="1900" b="1" i="0" u="none" baseline="0">
                <a:latin typeface="Aptos ExtraBold" panose="020B0004020202020204" pitchFamily="34" charset="0"/>
                <a:ea typeface="Calibri"/>
                <a:cs typeface="Calibri"/>
              </a:rPr>
              <a:t>Check the pedestrian weather warning: </a:t>
            </a:r>
            <a:r>
              <a:rPr lang="en-gb" sz="1900" b="0" i="0" u="none" baseline="0">
                <a:latin typeface="Aptos"/>
                <a:ea typeface="+mn-lt"/>
                <a:cs typeface="+mn-lt"/>
                <a:hlinkClick r:id="rId2"/>
              </a:rPr>
              <a:t>https://en.ilmatieteenlaitos.fi/warnings</a:t>
            </a:r>
            <a:endParaRPr lang="en-gb" sz="1900" dirty="0">
              <a:latin typeface="Aptos"/>
              <a:ea typeface="Calibri"/>
              <a:cs typeface="Calibri"/>
            </a:endParaRPr>
          </a:p>
          <a:p>
            <a:pPr marL="0" indent="0" algn="l" rtl="0">
              <a:buNone/>
            </a:pPr>
            <a:r>
              <a:rPr lang="en-gb" sz="1900" b="0" i="0" u="none" baseline="0">
                <a:latin typeface="Aptos"/>
                <a:ea typeface="Calibri"/>
                <a:cs typeface="Calibri"/>
              </a:rPr>
              <a:t>Employers can provide their employees with a slipping warning service: </a:t>
            </a:r>
            <a:r>
              <a:rPr lang="en-gb" sz="1900" b="0" i="0" u="none" baseline="0">
                <a:latin typeface="Aptos"/>
                <a:ea typeface="+mn-lt"/>
                <a:cs typeface="+mn-lt"/>
                <a:hlinkClick r:id="rId3"/>
              </a:rPr>
              <a:t>https://www.ilmatieteenlaitos.fi/liukkauspalvelu (page in Finnish)</a:t>
            </a:r>
            <a:endParaRPr lang="en-gb" sz="1900" dirty="0">
              <a:latin typeface="Aptos"/>
              <a:ea typeface="+mn-lt"/>
              <a:cs typeface="+mn-lt"/>
            </a:endParaRPr>
          </a:p>
          <a:p>
            <a:pPr marL="0" indent="0" algn="l" rtl="0">
              <a:buNone/>
            </a:pPr>
            <a:endParaRPr lang="en-gb" sz="1900" dirty="0">
              <a:ea typeface="Calibri"/>
              <a:cs typeface="Calibri"/>
            </a:endParaRPr>
          </a:p>
        </p:txBody>
      </p:sp>
    </p:spTree>
    <p:extLst>
      <p:ext uri="{BB962C8B-B14F-4D97-AF65-F5344CB8AC3E}">
        <p14:creationId xmlns:p14="http://schemas.microsoft.com/office/powerpoint/2010/main" val="88981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10B0-678B-F9E6-BE65-A4751FAD6ED7}"/>
              </a:ext>
            </a:extLst>
          </p:cNvPr>
          <p:cNvSpPr>
            <a:spLocks noGrp="1"/>
          </p:cNvSpPr>
          <p:nvPr>
            <p:ph type="title"/>
          </p:nvPr>
        </p:nvSpPr>
        <p:spPr/>
        <p:txBody>
          <a:bodyPr>
            <a:normAutofit/>
          </a:bodyPr>
          <a:lstStyle/>
          <a:p>
            <a:pPr algn="l" rtl="0"/>
            <a:r>
              <a:rPr lang="en-gb" b="1" i="0" u="none" baseline="0">
                <a:latin typeface="Aptos" panose="020B0004020202020204" pitchFamily="34" charset="0"/>
                <a:ea typeface="Aptos" panose="020B0004020202020204" pitchFamily="34" charset="0"/>
                <a:cs typeface="Aptos" panose="020B0004020202020204" pitchFamily="34" charset="0"/>
              </a:rPr>
              <a:t>Which of these measures will you adopt?  </a:t>
            </a:r>
            <a:endParaRPr lang="en-gb" b="1" dirty="0">
              <a:latin typeface="Aptos" panose="020B0004020202020204" pitchFamily="34" charset="0"/>
            </a:endParaRPr>
          </a:p>
        </p:txBody>
      </p:sp>
      <p:sp>
        <p:nvSpPr>
          <p:cNvPr id="3" name="Content Placeholder 2">
            <a:extLst>
              <a:ext uri="{FF2B5EF4-FFF2-40B4-BE49-F238E27FC236}">
                <a16:creationId xmlns:a16="http://schemas.microsoft.com/office/drawing/2014/main" id="{3E71CEC2-E935-DC12-0093-59D426DCC54B}"/>
              </a:ext>
            </a:extLst>
          </p:cNvPr>
          <p:cNvSpPr>
            <a:spLocks noGrp="1"/>
          </p:cNvSpPr>
          <p:nvPr>
            <p:ph idx="1"/>
          </p:nvPr>
        </p:nvSpPr>
        <p:spPr>
          <a:xfrm>
            <a:off x="838200" y="1825625"/>
            <a:ext cx="10783329" cy="4351338"/>
          </a:xfrm>
        </p:spPr>
        <p:txBody>
          <a:bodyPr vert="horz" lIns="91440" tIns="45720" rIns="91440" bIns="45720" rtlCol="0" anchor="t">
            <a:normAutofit/>
          </a:bodyPr>
          <a:lstStyle/>
          <a:p>
            <a:pPr algn="l" rtl="0"/>
            <a:r>
              <a:rPr lang="en-gb" sz="1800" b="0" i="0" u="none" baseline="0">
                <a:latin typeface="Aptos"/>
                <a:ea typeface="Aptos"/>
                <a:cs typeface="Aptos"/>
              </a:rPr>
              <a:t>A reminder about staying upright on the intranet or in the break room ☐</a:t>
            </a:r>
            <a:endParaRPr lang="en-gb" sz="1800" dirty="0">
              <a:latin typeface="Aptos"/>
            </a:endParaRPr>
          </a:p>
          <a:p>
            <a:pPr algn="l" rtl="0"/>
            <a:r>
              <a:rPr lang="en-gb" sz="1800" b="0" i="0" u="none" baseline="0">
                <a:latin typeface="Aptos"/>
                <a:ea typeface="Aptos"/>
                <a:cs typeface="Aptos"/>
              </a:rPr>
              <a:t>Organising a prize draw to win anti-slip guards ☐</a:t>
            </a:r>
            <a:endParaRPr lang="en-gb" sz="1800" dirty="0">
              <a:latin typeface="Aptos"/>
            </a:endParaRPr>
          </a:p>
          <a:p>
            <a:pPr algn="l" rtl="0"/>
            <a:r>
              <a:rPr lang="en-gb" sz="1800" b="0" i="0" u="none" baseline="0">
                <a:latin typeface="Aptos"/>
                <a:ea typeface="Aptos"/>
                <a:cs typeface="Aptos"/>
              </a:rPr>
              <a:t>A feedback channel for accidents and close calls for all staff ☐</a:t>
            </a:r>
            <a:endParaRPr lang="en-gb" sz="1800" dirty="0">
              <a:latin typeface="Aptos"/>
            </a:endParaRPr>
          </a:p>
          <a:p>
            <a:pPr algn="l" rtl="0"/>
            <a:r>
              <a:rPr lang="en-gb" sz="1800" b="0" i="0" u="none" baseline="0">
                <a:latin typeface="Aptos"/>
                <a:ea typeface="Aptos"/>
                <a:cs typeface="Aptos"/>
              </a:rPr>
              <a:t>A bucket and shovel by the front door for gritting ☐</a:t>
            </a:r>
            <a:endParaRPr lang="en-gb" sz="1800" dirty="0">
              <a:latin typeface="Aptos"/>
            </a:endParaRPr>
          </a:p>
          <a:p>
            <a:pPr algn="l" rtl="0"/>
            <a:r>
              <a:rPr lang="en-gb" sz="1800" b="0" i="0" u="none" baseline="0">
                <a:latin typeface="Aptos"/>
                <a:ea typeface="Aptos"/>
                <a:cs typeface="Aptos"/>
              </a:rPr>
              <a:t>Pedestrian weather reports and warnings shared on the intranet or via messages ☐</a:t>
            </a:r>
            <a:endParaRPr lang="en-gb" sz="1800" dirty="0">
              <a:latin typeface="Aptos"/>
            </a:endParaRPr>
          </a:p>
          <a:p>
            <a:pPr algn="l" rtl="0"/>
            <a:r>
              <a:rPr lang="en-gb" sz="1800" b="0" i="0" u="none" baseline="0">
                <a:latin typeface="Aptos"/>
                <a:ea typeface="Aptos"/>
                <a:cs typeface="Aptos"/>
              </a:rPr>
              <a:t>An opportunity to test different types of anti-slip guards ☐</a:t>
            </a:r>
            <a:endParaRPr lang="en-gb" sz="1800" dirty="0">
              <a:latin typeface="Aptos"/>
            </a:endParaRPr>
          </a:p>
          <a:p>
            <a:pPr algn="l" rtl="0"/>
            <a:r>
              <a:rPr lang="en-gb" sz="1800" b="0" i="0" u="none" baseline="0">
                <a:latin typeface="Aptos"/>
                <a:ea typeface="Aptos"/>
                <a:cs typeface="Aptos"/>
              </a:rPr>
              <a:t>Participating in the Stay Upright campaign ☐</a:t>
            </a:r>
            <a:endParaRPr lang="en-gb" sz="1800" dirty="0">
              <a:latin typeface="Aptos"/>
            </a:endParaRPr>
          </a:p>
          <a:p>
            <a:pPr algn="l" rtl="0"/>
            <a:r>
              <a:rPr lang="en-gb" sz="1800" b="0" i="0" u="none" baseline="0">
                <a:latin typeface="Aptos"/>
                <a:cs typeface="Segoe UI"/>
              </a:rPr>
              <a:t>Informing staff of where to report deficiencies in the maintenance of the yard area (gritting, lighting, inadequate markings indicating level differences) ☐</a:t>
            </a:r>
            <a:endParaRPr lang="en-gb" sz="1800" dirty="0">
              <a:latin typeface="Aptos"/>
            </a:endParaRPr>
          </a:p>
          <a:p>
            <a:pPr algn="l" rtl="0"/>
            <a:r>
              <a:rPr lang="en-gb" sz="1800" b="0" i="0" u="none" baseline="0">
                <a:latin typeface="Aptos"/>
                <a:ea typeface="Aptos"/>
                <a:cs typeface="Aptos"/>
              </a:rPr>
              <a:t>A bench and rug at the entrance to make it easier to remove and clean anti-slip guards or other assistive devices ☐</a:t>
            </a:r>
            <a:endParaRPr lang="en-gb" sz="1800" dirty="0">
              <a:latin typeface="Aptos"/>
            </a:endParaRPr>
          </a:p>
          <a:p>
            <a:pPr algn="l" rtl="0"/>
            <a:r>
              <a:rPr lang="en-gb" sz="1800" b="0" i="0" u="none" baseline="0">
                <a:latin typeface="Aptos"/>
                <a:ea typeface="Aptos"/>
                <a:cs typeface="Aptos"/>
              </a:rPr>
              <a:t>Anything else? Please specify. </a:t>
            </a:r>
            <a:endParaRPr lang="en-gb" sz="1800" dirty="0">
              <a:latin typeface="Aptos"/>
            </a:endParaRPr>
          </a:p>
          <a:p>
            <a:endParaRPr lang="en-gb" dirty="0">
              <a:ea typeface="Calibri"/>
              <a:cs typeface="Calibri"/>
            </a:endParaRPr>
          </a:p>
        </p:txBody>
      </p:sp>
    </p:spTree>
    <p:extLst>
      <p:ext uri="{BB962C8B-B14F-4D97-AF65-F5344CB8AC3E}">
        <p14:creationId xmlns:p14="http://schemas.microsoft.com/office/powerpoint/2010/main" val="32100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7C7DB4-F8F7-5305-2755-5EA41AB1BBA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6464975" y="2034648"/>
            <a:ext cx="5180044" cy="4090210"/>
          </a:xfrm>
          <a:prstGeom prst="rect">
            <a:avLst/>
          </a:prstGeom>
          <a:solidFill>
            <a:srgbClr val="FFFFFF"/>
          </a:solidFill>
        </p:spPr>
      </p:pic>
      <p:sp>
        <p:nvSpPr>
          <p:cNvPr id="1033" name="Text Placeholder 3">
            <a:extLst>
              <a:ext uri="{FF2B5EF4-FFF2-40B4-BE49-F238E27FC236}">
                <a16:creationId xmlns:a16="http://schemas.microsoft.com/office/drawing/2014/main" id="{0E1045E0-B283-6DB2-7C02-4BE5E86DEB42}"/>
              </a:ext>
            </a:extLst>
          </p:cNvPr>
          <p:cNvSpPr>
            <a:spLocks noGrp="1"/>
          </p:cNvSpPr>
          <p:nvPr>
            <p:ph type="body" sz="half" idx="2"/>
          </p:nvPr>
        </p:nvSpPr>
        <p:spPr>
          <a:xfrm>
            <a:off x="838200" y="1445773"/>
            <a:ext cx="5544338" cy="4858229"/>
          </a:xfrm>
        </p:spPr>
        <p:txBody>
          <a:bodyPr vert="horz" lIns="91440" tIns="45720" rIns="91440" bIns="45720" rtlCol="0" anchor="t">
            <a:noAutofit/>
          </a:bodyPr>
          <a:lstStyle/>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Focus on walking. </a:t>
            </a:r>
            <a:br>
              <a:rPr lang="en-gb" b="1" dirty="0">
                <a:solidFill>
                  <a:srgbClr val="335CC0"/>
                </a:solidFill>
                <a:latin typeface="Aptos ExtraBold" panose="020B0004020202020204" pitchFamily="34" charset="0"/>
              </a:rPr>
            </a:br>
            <a:r>
              <a:rPr lang="en-gb" sz="1400" b="0" i="0" u="none" baseline="0" dirty="0">
                <a:latin typeface="Aptos"/>
                <a:ea typeface="Aptos"/>
                <a:cs typeface="Aptos"/>
              </a:rPr>
              <a:t>Keep your eyes forward and avoid using your phone while walking. </a:t>
            </a:r>
            <a:br>
              <a:rPr lang="en-gb" sz="1400" dirty="0">
                <a:latin typeface="Aptos"/>
              </a:rPr>
            </a:br>
            <a:r>
              <a:rPr lang="en-gb" sz="1400" b="0" i="0" u="none" baseline="0" dirty="0">
                <a:latin typeface="Aptos"/>
                <a:ea typeface="Aptos"/>
                <a:cs typeface="Aptos"/>
              </a:rPr>
              <a:t>It will help you spot slippery spots in time.</a:t>
            </a:r>
          </a:p>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Wear shoes that are suitable for the weather conditions. </a:t>
            </a:r>
            <a:br>
              <a:rPr lang="en-gb" b="1" dirty="0">
                <a:solidFill>
                  <a:srgbClr val="335CC0"/>
                </a:solidFill>
                <a:latin typeface="Aptos ExtraBold" panose="020B0004020202020204" pitchFamily="34" charset="0"/>
              </a:rPr>
            </a:br>
            <a:r>
              <a:rPr lang="en-gb" sz="1400" b="0" i="0" u="none" baseline="0" dirty="0">
                <a:latin typeface="Aptos"/>
                <a:ea typeface="Aptos"/>
                <a:cs typeface="Aptos"/>
              </a:rPr>
              <a:t>Invest in winter shoes with good grip and a treaded sole. </a:t>
            </a:r>
          </a:p>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Use anti-slip guards. </a:t>
            </a:r>
            <a:br>
              <a:rPr lang="en-gb" b="1" dirty="0">
                <a:solidFill>
                  <a:srgbClr val="335CC0"/>
                </a:solidFill>
                <a:latin typeface="Aptos ExtraBold" panose="020B0004020202020204" pitchFamily="34" charset="0"/>
              </a:rPr>
            </a:br>
            <a:r>
              <a:rPr lang="en-gb" sz="1400" b="0" i="0" u="none" baseline="0" dirty="0">
                <a:latin typeface="Aptos"/>
                <a:ea typeface="Aptos"/>
                <a:cs typeface="Aptos"/>
              </a:rPr>
              <a:t>Get overshoe grips or studded shoes for very</a:t>
            </a:r>
            <a:br>
              <a:rPr lang="en-gb" sz="1400" dirty="0">
                <a:latin typeface="Aptos"/>
              </a:rPr>
            </a:br>
            <a:r>
              <a:rPr lang="en-gb" sz="1400" b="0" i="0" u="none" baseline="0" dirty="0">
                <a:latin typeface="Aptos"/>
                <a:ea typeface="Aptos"/>
                <a:cs typeface="Aptos"/>
              </a:rPr>
              <a:t> slippery conditions.</a:t>
            </a:r>
          </a:p>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Stay in shape and keep alert. </a:t>
            </a:r>
            <a:br>
              <a:rPr lang="en-gb" b="1" dirty="0">
                <a:solidFill>
                  <a:srgbClr val="335CC0"/>
                </a:solidFill>
                <a:latin typeface="Aptos Black" panose="020B0004020202020204" pitchFamily="34" charset="0"/>
              </a:rPr>
            </a:br>
            <a:r>
              <a:rPr lang="en-gb" sz="1400" b="0" i="0" u="none" baseline="0" dirty="0">
                <a:latin typeface="Aptos"/>
                <a:ea typeface="Aptos"/>
                <a:cs typeface="Aptos"/>
              </a:rPr>
              <a:t>Good balance, muscle strength and concentration can help you react to unexpected situations and prevent fractures. </a:t>
            </a:r>
          </a:p>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Check the pedestrian weather warning. </a:t>
            </a:r>
            <a:br>
              <a:rPr lang="en-gb" b="1" dirty="0">
                <a:solidFill>
                  <a:srgbClr val="335CC0"/>
                </a:solidFill>
                <a:latin typeface="Aptos ExtraBold" panose="020B0004020202020204" pitchFamily="34" charset="0"/>
              </a:rPr>
            </a:br>
            <a:r>
              <a:rPr lang="en-gb" sz="1400" b="0" i="0" u="none" baseline="0" dirty="0">
                <a:latin typeface="Aptos"/>
                <a:ea typeface="Aptos"/>
                <a:cs typeface="Aptos"/>
              </a:rPr>
              <a:t>Check the weather forecast and the Finnish Meteorological Institute’s </a:t>
            </a:r>
            <a:br>
              <a:rPr lang="en-gb" sz="1400" dirty="0">
                <a:latin typeface="Aptos"/>
              </a:rPr>
            </a:br>
            <a:r>
              <a:rPr lang="en-gb" sz="1400" b="0" i="0" u="none" baseline="0" dirty="0">
                <a:latin typeface="Aptos"/>
                <a:ea typeface="Aptos"/>
                <a:cs typeface="Aptos"/>
              </a:rPr>
              <a:t>pedestrian weather warning before going out.</a:t>
            </a:r>
          </a:p>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Make time for commuting. </a:t>
            </a:r>
            <a:br>
              <a:rPr lang="en-gb" b="1" dirty="0">
                <a:solidFill>
                  <a:srgbClr val="335CC0"/>
                </a:solidFill>
                <a:latin typeface="Aptos Black" panose="020B0004020202020204" pitchFamily="34" charset="0"/>
              </a:rPr>
            </a:br>
            <a:r>
              <a:rPr lang="en-gb" sz="1400" b="0" i="0" u="none" baseline="0" dirty="0">
                <a:latin typeface="Aptos"/>
                <a:ea typeface="Aptos"/>
                <a:cs typeface="Aptos"/>
              </a:rPr>
              <a:t>Avoid rushing and anticipate the time needed to move in the winter weather.</a:t>
            </a:r>
          </a:p>
          <a:p>
            <a:pPr lvl="0" algn="l" rtl="0"/>
            <a:r>
              <a:rPr lang="en-gb"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Give feedback to maintenance. </a:t>
            </a:r>
            <a:br>
              <a:rPr lang="en-gb" b="1" dirty="0">
                <a:solidFill>
                  <a:srgbClr val="335CC0"/>
                </a:solidFill>
                <a:latin typeface="Aptos Black" panose="020B0004020202020204" pitchFamily="34" charset="0"/>
              </a:rPr>
            </a:br>
            <a:r>
              <a:rPr lang="en-gb" sz="1400" b="0" i="0" u="none" baseline="0" dirty="0">
                <a:latin typeface="Aptos"/>
                <a:ea typeface="Aptos"/>
                <a:cs typeface="Aptos"/>
              </a:rPr>
              <a:t>Notify the municipality or property maintenance of unploughed or </a:t>
            </a:r>
            <a:br>
              <a:rPr lang="en-gb" sz="1400" dirty="0">
                <a:latin typeface="Aptos"/>
              </a:rPr>
            </a:br>
            <a:r>
              <a:rPr lang="en-gb" sz="1400" b="0" i="0" u="none" baseline="0" dirty="0">
                <a:latin typeface="Aptos"/>
                <a:ea typeface="Aptos"/>
                <a:cs typeface="Aptos"/>
              </a:rPr>
              <a:t>ungritted walkways.</a:t>
            </a:r>
          </a:p>
          <a:p>
            <a:endParaRPr lang="en-gb" dirty="0"/>
          </a:p>
        </p:txBody>
      </p:sp>
      <p:sp>
        <p:nvSpPr>
          <p:cNvPr id="2" name="TextBox 1">
            <a:extLst>
              <a:ext uri="{FF2B5EF4-FFF2-40B4-BE49-F238E27FC236}">
                <a16:creationId xmlns:a16="http://schemas.microsoft.com/office/drawing/2014/main" id="{3776F64E-AEE4-FEA5-8D46-2575CA56F4B2}"/>
              </a:ext>
            </a:extLst>
          </p:cNvPr>
          <p:cNvSpPr txBox="1"/>
          <p:nvPr/>
        </p:nvSpPr>
        <p:spPr>
          <a:xfrm>
            <a:off x="6464975" y="6304002"/>
            <a:ext cx="6096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200" b="0" i="0" u="none" baseline="0">
                <a:latin typeface="Aptos"/>
                <a:ea typeface="Open Sans"/>
                <a:cs typeface="Open Sans"/>
              </a:rPr>
              <a:t>Photo: Mikko Vähäniitty / Finnish Red Cross</a:t>
            </a:r>
            <a:endParaRPr lang="en-gb" sz="1200" dirty="0">
              <a:latin typeface="Aptos"/>
            </a:endParaRPr>
          </a:p>
          <a:p>
            <a:pPr algn="ctr" rtl="0"/>
            <a:endParaRPr lang="en-gb" dirty="0"/>
          </a:p>
        </p:txBody>
      </p:sp>
      <p:sp>
        <p:nvSpPr>
          <p:cNvPr id="5" name="Title 1">
            <a:extLst>
              <a:ext uri="{FF2B5EF4-FFF2-40B4-BE49-F238E27FC236}">
                <a16:creationId xmlns:a16="http://schemas.microsoft.com/office/drawing/2014/main" id="{BF202AD9-8953-483D-C00B-CFF09C05B1FF}"/>
              </a:ext>
            </a:extLst>
          </p:cNvPr>
          <p:cNvSpPr txBox="1">
            <a:spLocks/>
          </p:cNvSpPr>
          <p:nvPr/>
        </p:nvSpPr>
        <p:spPr>
          <a:xfrm>
            <a:off x="838200" y="703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en-gb" sz="4400" b="1" i="0" u="none" baseline="0" dirty="0">
                <a:latin typeface="Aptos"/>
                <a:ea typeface="Aptos"/>
                <a:cs typeface="Aptos"/>
              </a:rPr>
              <a:t>Seven ways to stay upright </a:t>
            </a:r>
          </a:p>
          <a:p>
            <a:pPr algn="l" rtl="0"/>
            <a:r>
              <a:rPr lang="en-gb" b="1" i="0" u="none" baseline="0" dirty="0">
                <a:latin typeface="Aptos"/>
                <a:ea typeface="Aptos"/>
                <a:cs typeface="Aptos"/>
              </a:rPr>
              <a:t>– keep these in mind in your everyday life:</a:t>
            </a:r>
            <a:endParaRPr lang="en-gb" b="1" dirty="0">
              <a:latin typeface="Aptos" panose="020B0004020202020204" pitchFamily="34" charset="0"/>
            </a:endParaRPr>
          </a:p>
        </p:txBody>
      </p:sp>
    </p:spTree>
    <p:extLst>
      <p:ext uri="{BB962C8B-B14F-4D97-AF65-F5344CB8AC3E}">
        <p14:creationId xmlns:p14="http://schemas.microsoft.com/office/powerpoint/2010/main" val="10613155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1324</Words>
  <Application>Microsoft Office PowerPoint</Application>
  <PresentationFormat>Laajakuva</PresentationFormat>
  <Paragraphs>93</Paragraphs>
  <Slides>12</Slides>
  <Notes>3</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12</vt:i4>
      </vt:variant>
    </vt:vector>
  </HeadingPairs>
  <TitlesOfParts>
    <vt:vector size="22" baseType="lpstr">
      <vt:lpstr>Abadi</vt:lpstr>
      <vt:lpstr>Aptos</vt:lpstr>
      <vt:lpstr>Aptos Black</vt:lpstr>
      <vt:lpstr>Aptos ExtraBold</vt:lpstr>
      <vt:lpstr>Aptos SemiBold</vt:lpstr>
      <vt:lpstr>Arial</vt:lpstr>
      <vt:lpstr>Calibri</vt:lpstr>
      <vt:lpstr>Calibri Light</vt:lpstr>
      <vt:lpstr>Courier New</vt:lpstr>
      <vt:lpstr>Office-teema</vt:lpstr>
      <vt:lpstr>Stay Upright campaign </vt:lpstr>
      <vt:lpstr>Content of the Safety Session</vt:lpstr>
      <vt:lpstr>Background on commuting accidents</vt:lpstr>
      <vt:lpstr>PowerPoint-esitys</vt:lpstr>
      <vt:lpstr>Injuries resulting from slipping and falling</vt:lpstr>
      <vt:lpstr>Discuss:  Where and how can you slip and fall on your way to work? </vt:lpstr>
      <vt:lpstr>Don’t let slippery conditions take you by surprise</vt:lpstr>
      <vt:lpstr>Which of these measures will you adopt?  </vt:lpstr>
      <vt:lpstr>PowerPoint-esitys</vt:lpstr>
      <vt:lpstr>Grip for walking – which one do you choose? Watch the video on YouTube </vt:lpstr>
      <vt:lpstr>Balance exercises – do one or all</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Pysy Pystyssä</dc:title>
  <dc:creator/>
  <cp:lastModifiedBy/>
  <cp:revision>1</cp:revision>
  <dcterms:created xsi:type="dcterms:W3CDTF">2025-12-08T08:56:26Z</dcterms:created>
  <dcterms:modified xsi:type="dcterms:W3CDTF">2026-01-09T08:41:18Z</dcterms:modified>
</cp:coreProperties>
</file>