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70" r:id="rId4"/>
    <p:sldId id="274" r:id="rId5"/>
    <p:sldId id="272" r:id="rId6"/>
    <p:sldId id="278" r:id="rId7"/>
    <p:sldId id="275" r:id="rId8"/>
    <p:sldId id="279" r:id="rId9"/>
    <p:sldId id="269" r:id="rId10"/>
    <p:sldId id="276" r:id="rId11"/>
    <p:sldId id="282" r:id="rId12"/>
    <p:sldId id="262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96922-1844-BB0D-887F-C1C8B9A0C710}" v="50" dt="2025-12-04T14:22:42.488"/>
    <p1510:client id="{1EF85444-72DA-02EF-4141-C55DF2E41AE0}" v="94" dt="2025-12-04T12:45:06.593"/>
    <p1510:client id="{45F22BD8-8942-ECD3-94C0-8C9640F20002}" v="242" dt="2025-12-04T13:08:26.839"/>
    <p1510:client id="{49317BB3-1127-1C57-D777-0B47EE16EEE3}" v="3" dt="2025-12-03T13:52:57.671"/>
    <p1510:client id="{65EF844C-327C-1F40-1527-EB6DDB398073}" v="2" dt="2025-12-03T09:22:44.317"/>
    <p1510:client id="{6A40ED3B-4D42-7C1A-D87F-61CF18018226}" v="241" dt="2025-12-04T14:59:26.362"/>
    <p1510:client id="{81FD43D4-CF0A-28D1-B2B2-323643F02EEF}" v="25" dt="2025-12-04T13:00:58.997"/>
    <p1510:client id="{EB5E40C4-0CF9-77DC-2CE0-26125BE73842}" v="141" dt="2025-12-03T10:14:28.003"/>
    <p1510:client id="{F4B70192-68A3-C981-C1DE-0DFC3BF7B8ED}" v="28" dt="2025-12-04T13:32:45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CE033-5FC9-4C7F-A948-19B900C6DFA9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7EAA0-61B6-43E0-8554-3FA0E9E96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zpdlSF_on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uustoliitto.fi/wp-content/uploads/d-taso-2021-web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i-FI" sz="2800">
                <a:latin typeface="Aptos"/>
              </a:rPr>
              <a:t>Missä: Erityisen riskialttiit paikat esimerkiksi kotipiha, autoon tai bussiin nousu ja ulostulo, kävely- tai pyöräilymatka, työpaikan parkkipaikka. </a:t>
            </a:r>
            <a:endParaRPr lang="en-US" sz="2800">
              <a:latin typeface="Aptos"/>
            </a:endParaRPr>
          </a:p>
          <a:p>
            <a:pPr lvl="1"/>
            <a:r>
              <a:rPr lang="fi-FI" sz="2800">
                <a:latin typeface="Aptos"/>
              </a:rPr>
              <a:t>Miksi: Esimerkiksi kiire, puhelimeen tuijottaminen, väsymys, liukkaat jalkineet.</a:t>
            </a:r>
            <a:endParaRPr lang="en-US" sz="2800">
              <a:latin typeface="Aptos"/>
            </a:endParaRP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7EAA0-61B6-43E0-8554-3FA0E9E96CE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982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hlinkClick r:id="rId3"/>
              </a:rPr>
              <a:t>Pitoa jalankulkuun - minkä sinä valitset? - YouTube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7EAA0-61B6-43E0-8554-3FA0E9E96CE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074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 </a:t>
            </a:r>
            <a:r>
              <a:rPr lang="fi-FI" sz="1200" b="0" i="0" u="sng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https://luustoliitto.fi/wp-content/uploads/d-taso-2021-web.pdf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7EAA0-61B6-43E0-8554-3FA0E9E96CE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40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65C4C4-4C78-5B95-635D-7BEB0B7C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1ACC37-7D51-CD5D-8722-E0299030A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5193B6-CA86-A8B9-2E7B-5CCFDB63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C356-5373-4DD6-945D-B0C28A65EE04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4BA9B1-C1E2-677B-FC32-2CDFB05E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E0A69E-12FD-B1BF-94B9-3EE75336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AB9F-1C71-44F4-88CC-770F90F687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54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2C98EC-8878-05FA-8FC9-29881614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A80B81C-F5A9-F753-15AC-D521A61DD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78CA25-D9DE-93DC-DF18-78D81A41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C356-5373-4DD6-945D-B0C28A65EE04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2A2A5B-ACDE-9490-EC49-794D4440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A2B190-FE8F-47CC-C9CB-7E85E366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AB9F-1C71-44F4-88CC-770F90F687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0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5376633-950A-067C-DBFB-26A004963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DEBAE59-692E-E692-CF18-00EBF778D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5A8C0A-052D-E625-21C1-C35AD684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C356-5373-4DD6-945D-B0C28A65EE04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333E5D-1491-47F3-51D4-C946B2D2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7875BF-9A79-2E12-0BA5-E602F978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AB9F-1C71-44F4-88CC-770F90F687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58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F5F985-DDBF-D0A2-DD57-0871B45C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000088-9CE0-BE6A-D15E-F17402656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DFD6CC-D705-44FA-2145-B1F94E5E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C356-5373-4DD6-945D-B0C28A65EE04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6C92D6-90CF-1F63-79B7-79CB4473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60DFD-563D-33F8-E949-801B2936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AB9F-1C71-44F4-88CC-770F90F6875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9F51A12-CB7A-0CD2-A062-AF746F75F0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1531" y="5698171"/>
            <a:ext cx="1242269" cy="95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0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B06A20-5BED-FC20-A00C-014BA38D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6131E9-6367-8199-5E63-4E580FABD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FE64A1-F557-CE7B-11BA-B11E74CF5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C356-5373-4DD6-945D-B0C28A65EE04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331BFE-2F87-8138-167F-9DED56FC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7BE03B-0414-8537-4FC7-A8E0D316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AB9F-1C71-44F4-88CC-770F90F6875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F3ED7B6-94FD-EB9D-4C6E-299295E1FF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207ABC3-FEDB-A3BB-E508-6DEC09477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1531" y="5698171"/>
            <a:ext cx="1242269" cy="95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0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B1E71C-54D3-8E5A-544E-8FBB202F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FC6F9C-EE1C-FDDB-88B4-D98491C98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CA8E0B-4DE8-C038-3D71-359B6A665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EA4D21-56B8-87C9-7EB7-4D665D2C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C356-5373-4DD6-945D-B0C28A65EE04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F276E99-3E54-0584-441E-0CC33372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5B7A027-FC47-C9CD-BFBE-1608DD42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AB9F-1C71-44F4-88CC-770F90F6875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E16FB3D-4E71-E22B-1AFA-1F5705A84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1531" y="5698171"/>
            <a:ext cx="1242269" cy="95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2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ADC3D3-AE13-F14F-15A9-CB6D7816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DE26BD-C64E-23DF-CBC3-F0BCDA0C0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7FE435-7E92-79E7-D73C-A6ACDFD74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EBCAAF6-01D0-431A-2317-CCED129ED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ADB5985-0194-46D7-9D4C-7D4FB087E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94C94F0-9667-6106-FB75-8D097DCF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C356-5373-4DD6-945D-B0C28A65EE04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A896B89-DAE9-74E8-3001-3FBB895F1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196A9C3-0338-D250-805D-581613FE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AB9F-1C71-44F4-88CC-770F90F68750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12B7C80-A052-E65F-523B-56701670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1531" y="5698171"/>
            <a:ext cx="1242269" cy="95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1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9F9D06-10A7-54D8-43C7-F97266A2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7E2342-FFEB-B1F9-65B6-9421B928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C356-5373-4DD6-945D-B0C28A65EE04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5EDFFA-2ED9-0AA9-1D6D-B27BD023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E4CF429-AA3C-CFA9-3052-27C30BC4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AB9F-1C71-44F4-88CC-770F90F68750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E222734-1279-2A71-A5C3-860192C1E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1531" y="5698171"/>
            <a:ext cx="1242269" cy="95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1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C60FB79-D9A6-B186-65CF-0E5A9B02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C356-5373-4DD6-945D-B0C28A65EE04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D1C7EF-76C7-AF5C-DF94-9C069571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D015EC7-C945-BE6B-F50A-F124384C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AB9F-1C71-44F4-88CC-770F90F687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835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328E90-6A85-1AE9-1F5A-A366C98F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2E0EC0-3DA2-225C-A025-45421816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3BE927F-6C07-8E74-090F-6FD081128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60E89E8-4F2E-6CCF-A895-60BDB78E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C356-5373-4DD6-945D-B0C28A65EE04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336F303-78D1-750A-E042-DEA781E2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88BF41-8A74-A6CE-3525-13672777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AB9F-1C71-44F4-88CC-770F90F6875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B8F5D5E-8648-88F0-6382-950AC81FB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1531" y="5698171"/>
            <a:ext cx="1242269" cy="95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9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0504BD-D9BF-955C-EB11-D753FD56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B16C0EB-FDAA-9C6D-1325-BFF0EEC34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5E12286-FEA2-564F-80F6-4233C1929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C81997-7B3C-7027-82F2-B1008EF0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C356-5373-4DD6-945D-B0C28A65EE04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7F42CA5-4B85-1510-ADD0-949F2558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F0B733-2AB2-1C1D-C452-F4B7273A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AB9F-1C71-44F4-88CC-770F90F687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408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9BED7D4-F0A1-CF87-8CE6-2EC01D7F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E93170-B139-BA1C-A97B-A4B8140F9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128330-94C3-7E91-CBEB-365508B94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1C356-5373-4DD6-945D-B0C28A65EE04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760757-249D-3A7B-F039-79807A2D9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3F9F18-A277-C9B8-8151-E64C50541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9AB9F-1C71-44F4-88CC-770F90F6875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AE4E0C4-CC6C-8E08-D3C2-68CE95F0D2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11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zpdlSF_on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si=pKWTIpdJNAWwBcyV&amp;v=PzpdlSF_onM&amp;feature=youtu.b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matieteenlaitos.fi/liukkauspalvelu" TargetMode="External"/><Relationship Id="rId2" Type="http://schemas.openxmlformats.org/officeDocument/2006/relationships/hyperlink" Target="https://www.ilmatieteenlaitos.fi/varoituks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piha-, henkilö, vaate, jalkineet&#10;&#10;Kuvaus luotu automaattisesti">
            <a:extLst>
              <a:ext uri="{FF2B5EF4-FFF2-40B4-BE49-F238E27FC236}">
                <a16:creationId xmlns:a16="http://schemas.microsoft.com/office/drawing/2014/main" id="{0A8FC98A-492D-98CE-E42E-57D6B01310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C87B40-825A-724A-5B24-A198825FE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123" y="903672"/>
            <a:ext cx="9144000" cy="2900518"/>
          </a:xfrm>
        </p:spPr>
        <p:txBody>
          <a:bodyPr>
            <a:normAutofit/>
          </a:bodyPr>
          <a:lstStyle/>
          <a:p>
            <a:pPr algn="l"/>
            <a:r>
              <a:rPr lang="fi-FI" b="1" dirty="0">
                <a:solidFill>
                  <a:srgbClr val="FFFFFF"/>
                </a:solidFill>
                <a:latin typeface="Aptos" panose="020B0004020202020204" pitchFamily="34" charset="0"/>
              </a:rPr>
              <a:t>Pysy pystyssä -kampanja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369AF5A-C489-EF03-4EE8-810741E4C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2" y="3804190"/>
            <a:ext cx="782562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i-FI" sz="3600" dirty="0">
                <a:solidFill>
                  <a:srgbClr val="FFFFFF"/>
                </a:solidFill>
                <a:latin typeface="Aptos" panose="020B0004020202020204" pitchFamily="34" charset="0"/>
              </a:rPr>
              <a:t>Turvallisuustuokio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03997FD-1258-7F12-5811-A023D68457B0}"/>
              </a:ext>
            </a:extLst>
          </p:cNvPr>
          <p:cNvSpPr txBox="1"/>
          <p:nvPr/>
        </p:nvSpPr>
        <p:spPr>
          <a:xfrm>
            <a:off x="348123" y="6472379"/>
            <a:ext cx="67570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Kuva: Nina Mönkkönen / Liikenneturva</a:t>
            </a:r>
          </a:p>
        </p:txBody>
      </p:sp>
    </p:spTree>
    <p:extLst>
      <p:ext uri="{BB962C8B-B14F-4D97-AF65-F5344CB8AC3E}">
        <p14:creationId xmlns:p14="http://schemas.microsoft.com/office/powerpoint/2010/main" val="2572520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A52054-E932-DB8A-90A3-556D5A5D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b="1" dirty="0">
                <a:latin typeface="Aptos" panose="020B0004020202020204" pitchFamily="34" charset="0"/>
              </a:rPr>
              <a:t>Pitoa jalankulkuun - minkä sinä valitset?</a:t>
            </a:r>
            <a:br>
              <a:rPr lang="fi-FI" b="1" dirty="0">
                <a:latin typeface="Aptos" panose="020B0004020202020204" pitchFamily="34" charset="0"/>
                <a:ea typeface="Calibri Light"/>
                <a:cs typeface="Calibri Light"/>
              </a:rPr>
            </a:br>
            <a:r>
              <a:rPr lang="fi-FI" sz="3200" b="1" dirty="0">
                <a:latin typeface="Aptos SemiBold" panose="020B0004020202020204" pitchFamily="34" charset="0"/>
                <a:ea typeface="Calibri Light"/>
                <a:cs typeface="Calibri Light"/>
              </a:rPr>
              <a:t>Katso video </a:t>
            </a:r>
            <a:r>
              <a:rPr lang="fi-FI" sz="3200" b="1" dirty="0">
                <a:latin typeface="Aptos SemiBold" panose="020B0004020202020204" pitchFamily="34" charset="0"/>
                <a:ea typeface="Calibri Light"/>
                <a:cs typeface="Calibri Light"/>
                <a:hlinkClick r:id="rId3"/>
              </a:rPr>
              <a:t>YouTubesta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F7AE24-C14D-79D8-9A12-70DA80560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hlinkClick r:id="rId4"/>
              </a:rPr>
              <a:t>https://www.youtube.com/watch?si=pKWTIpdJNAWwBcyV&amp;v=PzpdlSF_onM&amp;feature=youtu.be</a:t>
            </a:r>
            <a:endParaRPr lang="fi-FI"/>
          </a:p>
          <a:p>
            <a:endParaRPr lang="fi-FI"/>
          </a:p>
        </p:txBody>
      </p:sp>
      <p:pic>
        <p:nvPicPr>
          <p:cNvPr id="5" name="Kuva 4">
            <a:hlinkClick r:id="rId3"/>
            <a:extLst>
              <a:ext uri="{FF2B5EF4-FFF2-40B4-BE49-F238E27FC236}">
                <a16:creationId xmlns:a16="http://schemas.microsoft.com/office/drawing/2014/main" id="{A0BB1DE6-BD13-2268-9BED-E83B137DA9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54" b="3059"/>
          <a:stretch>
            <a:fillRect/>
          </a:stretch>
        </p:blipFill>
        <p:spPr>
          <a:xfrm>
            <a:off x="566737" y="1712722"/>
            <a:ext cx="11058525" cy="49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4E7C-8640-0E49-3B3C-4632FCBD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4783"/>
            <a:ext cx="11236287" cy="1325563"/>
          </a:xfrm>
        </p:spPr>
        <p:txBody>
          <a:bodyPr/>
          <a:lstStyle/>
          <a:p>
            <a:r>
              <a:rPr lang="en-US" b="1" dirty="0" err="1">
                <a:latin typeface="Aptos" panose="020B0004020202020204" pitchFamily="34" charset="0"/>
                <a:ea typeface="Calibri Light"/>
                <a:cs typeface="Calibri Light"/>
              </a:rPr>
              <a:t>Tasapainoharjoitteet</a:t>
            </a:r>
            <a:r>
              <a:rPr lang="en-US" b="1" dirty="0">
                <a:latin typeface="Aptos" panose="020B0004020202020204" pitchFamily="34" charset="0"/>
                <a:ea typeface="Calibri Light"/>
                <a:cs typeface="Calibri Light"/>
              </a:rPr>
              <a:t> </a:t>
            </a:r>
            <a:r>
              <a:rPr lang="en-US" sz="3200" b="1" dirty="0">
                <a:latin typeface="Aptos" panose="020B0004020202020204" pitchFamily="34" charset="0"/>
                <a:ea typeface="Calibri Light"/>
                <a:cs typeface="Calibri Light"/>
              </a:rPr>
              <a:t>- </a:t>
            </a:r>
            <a:r>
              <a:rPr lang="en-US" sz="3200" b="1" dirty="0" err="1">
                <a:latin typeface="Aptos" panose="020B0004020202020204" pitchFamily="34" charset="0"/>
                <a:ea typeface="Calibri Light"/>
                <a:cs typeface="Calibri Light"/>
              </a:rPr>
              <a:t>tehkää</a:t>
            </a:r>
            <a:r>
              <a:rPr lang="en-US" sz="3200" b="1" dirty="0">
                <a:latin typeface="Aptos" panose="020B0004020202020204" pitchFamily="34" charset="0"/>
                <a:ea typeface="Calibri Light"/>
                <a:cs typeface="Calibri Light"/>
              </a:rPr>
              <a:t> </a:t>
            </a:r>
            <a:r>
              <a:rPr lang="en-US" sz="3200" b="1" dirty="0" err="1">
                <a:latin typeface="Aptos" panose="020B0004020202020204" pitchFamily="34" charset="0"/>
                <a:ea typeface="Calibri Light"/>
                <a:cs typeface="Calibri Light"/>
              </a:rPr>
              <a:t>yksi</a:t>
            </a:r>
            <a:r>
              <a:rPr lang="en-US" sz="3200" b="1" dirty="0">
                <a:latin typeface="Aptos" panose="020B0004020202020204" pitchFamily="34" charset="0"/>
                <a:ea typeface="Calibri Light"/>
                <a:cs typeface="Calibri Light"/>
              </a:rPr>
              <a:t> tai </a:t>
            </a:r>
            <a:r>
              <a:rPr lang="en-US" sz="3200" b="1" dirty="0" err="1">
                <a:latin typeface="Aptos" panose="020B0004020202020204" pitchFamily="34" charset="0"/>
                <a:ea typeface="Calibri Light"/>
                <a:cs typeface="Calibri Light"/>
              </a:rPr>
              <a:t>kaikki</a:t>
            </a:r>
            <a:endParaRPr lang="en-US" sz="3200" b="1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63558-4DF7-52BC-EAF7-EC8CD36B1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1" y="1434599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1800" b="1" dirty="0">
                <a:solidFill>
                  <a:srgbClr val="335CC0"/>
                </a:solidFill>
                <a:latin typeface="Aptos Black" panose="020B0004020202020204" pitchFamily="34" charset="0"/>
              </a:rPr>
              <a:t>1. Kahdeksikko</a:t>
            </a:r>
            <a:endParaRPr lang="en-US" sz="1800" b="1" dirty="0">
              <a:solidFill>
                <a:srgbClr val="335CC0"/>
              </a:solidFill>
              <a:latin typeface="Aptos Black" panose="020B0004020202020204" pitchFamily="34" charset="0"/>
            </a:endParaRPr>
          </a:p>
          <a:p>
            <a:pPr lvl="1"/>
            <a:r>
              <a:rPr lang="fi-FI" sz="1800" dirty="0">
                <a:latin typeface="Aptos"/>
              </a:rPr>
              <a:t>Seiso ryhdikkäästi, selkä suorana ja katse eteenpäin.</a:t>
            </a:r>
            <a:endParaRPr lang="en-US" sz="1800" dirty="0">
              <a:latin typeface="Aptos"/>
            </a:endParaRPr>
          </a:p>
          <a:p>
            <a:pPr lvl="1"/>
            <a:r>
              <a:rPr lang="fi-FI" sz="1800" dirty="0">
                <a:latin typeface="Aptos"/>
              </a:rPr>
              <a:t>Nosta toinen jalka ilmaan eteesi ja tee sillä ilmaan kahdeksikkoa. </a:t>
            </a:r>
            <a:br>
              <a:rPr lang="fi-FI" sz="1800" dirty="0">
                <a:latin typeface="Aptos"/>
              </a:rPr>
            </a:br>
            <a:r>
              <a:rPr lang="fi-FI" sz="1800" dirty="0">
                <a:latin typeface="Aptos"/>
              </a:rPr>
              <a:t>Tee yhteensä viisi kahdeksikkoa ilmassa olevalla jalallasi.</a:t>
            </a:r>
            <a:endParaRPr lang="en-US" sz="1800" dirty="0">
              <a:latin typeface="Aptos"/>
            </a:endParaRPr>
          </a:p>
          <a:p>
            <a:pPr lvl="1"/>
            <a:r>
              <a:rPr lang="fi-FI" sz="1800" dirty="0">
                <a:latin typeface="Aptos"/>
              </a:rPr>
              <a:t>Vaihda sitten jalkaa ja tee toisellakin jalalla viisi kahdeksikkoa.</a:t>
            </a:r>
            <a:endParaRPr lang="en-US" sz="1800" dirty="0">
              <a:latin typeface="Aptos"/>
            </a:endParaRPr>
          </a:p>
          <a:p>
            <a:pPr>
              <a:buNone/>
            </a:pPr>
            <a:r>
              <a:rPr lang="fi-FI" sz="1800" b="1" dirty="0">
                <a:solidFill>
                  <a:srgbClr val="335CC0"/>
                </a:solidFill>
                <a:latin typeface="Aptos Black" panose="020B0004020202020204" pitchFamily="34" charset="0"/>
                <a:ea typeface="Calibri"/>
                <a:cs typeface="Calibri"/>
              </a:rPr>
              <a:t>2. Päkiäseisonta</a:t>
            </a:r>
            <a:endParaRPr lang="en-US" sz="1800" b="1" dirty="0">
              <a:solidFill>
                <a:srgbClr val="335CC0"/>
              </a:solidFill>
              <a:latin typeface="Aptos Black" panose="020B0004020202020204" pitchFamily="34" charset="0"/>
              <a:ea typeface="Calibri"/>
              <a:cs typeface="Calibri"/>
            </a:endParaRPr>
          </a:p>
          <a:p>
            <a:pPr lvl="1"/>
            <a:r>
              <a:rPr lang="fi-FI" sz="1800" dirty="0">
                <a:latin typeface="Aptos"/>
                <a:ea typeface="Calibri"/>
                <a:cs typeface="Calibri"/>
              </a:rPr>
              <a:t>Seiso ryhdikkäästi, selkä suorana ja katse eteenpäin.</a:t>
            </a:r>
            <a:endParaRPr lang="en-US" sz="1800" dirty="0">
              <a:latin typeface="Aptos"/>
              <a:ea typeface="Calibri"/>
              <a:cs typeface="Calibri"/>
            </a:endParaRPr>
          </a:p>
          <a:p>
            <a:pPr lvl="1"/>
            <a:r>
              <a:rPr lang="fi-FI" sz="1800" dirty="0">
                <a:latin typeface="Aptos"/>
                <a:ea typeface="Calibri"/>
                <a:cs typeface="Calibri"/>
              </a:rPr>
              <a:t>Mene rauhallisesti kyykkyyn ja nouse rauhallisesti kyykystä ylös seisomaan ja edelleen päkiöille. </a:t>
            </a:r>
            <a:endParaRPr lang="en-US" sz="1800" dirty="0">
              <a:latin typeface="Aptos"/>
              <a:ea typeface="Calibri"/>
              <a:cs typeface="Calibri"/>
            </a:endParaRPr>
          </a:p>
          <a:p>
            <a:pPr lvl="1"/>
            <a:r>
              <a:rPr lang="fi-FI" sz="1800" dirty="0">
                <a:latin typeface="Aptos"/>
                <a:ea typeface="Calibri"/>
                <a:cs typeface="Calibri"/>
              </a:rPr>
              <a:t>Nosta lopuksi vielä molemmat kädet suoraan ylös ja kurkota kohti kattoa päkiöillä seisten. </a:t>
            </a:r>
            <a:endParaRPr lang="en-US" sz="1800" dirty="0">
              <a:latin typeface="Aptos"/>
              <a:ea typeface="Calibri"/>
              <a:cs typeface="Calibri"/>
            </a:endParaRPr>
          </a:p>
          <a:p>
            <a:pPr lvl="1"/>
            <a:r>
              <a:rPr lang="fi-FI" sz="1800" dirty="0">
                <a:latin typeface="Aptos"/>
                <a:ea typeface="Calibri"/>
                <a:cs typeface="Calibri"/>
              </a:rPr>
              <a:t>Palaa seisonta-asentoon ja kädet sivuille. Toista liikettä kymmenen kertaa.</a:t>
            </a:r>
            <a:endParaRPr lang="en-US" sz="1800" dirty="0">
              <a:latin typeface="Aptos"/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1800" b="1" dirty="0">
                <a:solidFill>
                  <a:srgbClr val="335CC0"/>
                </a:solidFill>
                <a:latin typeface="Aptos Black" panose="020B0004020202020204" pitchFamily="34" charset="0"/>
                <a:ea typeface="Calibri"/>
                <a:cs typeface="Calibri"/>
              </a:rPr>
              <a:t>3. Tandemkävely</a:t>
            </a:r>
          </a:p>
          <a:p>
            <a:pPr lvl="1"/>
            <a:r>
              <a:rPr lang="fi-FI" sz="1800" dirty="0">
                <a:latin typeface="Aptos"/>
                <a:ea typeface="Calibri"/>
                <a:cs typeface="Calibri"/>
              </a:rPr>
              <a:t>Seiso ryhdikkäästi, selkä suorana ja katse eteenpäin.</a:t>
            </a:r>
            <a:endParaRPr lang="en-US" sz="1800" dirty="0">
              <a:latin typeface="Aptos"/>
              <a:ea typeface="Calibri"/>
              <a:cs typeface="Calibri"/>
            </a:endParaRPr>
          </a:p>
          <a:p>
            <a:pPr lvl="1"/>
            <a:r>
              <a:rPr lang="fi-FI" sz="1800" dirty="0">
                <a:latin typeface="Aptos"/>
                <a:ea typeface="Calibri"/>
                <a:cs typeface="Calibri"/>
              </a:rPr>
              <a:t>Astu toisella jalalla suoraan taaksepäin ja laita astuvan jalan varpaat kiinni tukijalan kantapäähän – kuvittele kulkevasi takaperin viivaa pitkin. </a:t>
            </a:r>
            <a:endParaRPr lang="en-US" sz="1800" dirty="0">
              <a:latin typeface="Aptos"/>
              <a:ea typeface="Calibri"/>
              <a:cs typeface="Calibri"/>
            </a:endParaRPr>
          </a:p>
          <a:p>
            <a:pPr lvl="1"/>
            <a:r>
              <a:rPr lang="fi-FI" sz="1800" dirty="0">
                <a:latin typeface="Aptos"/>
                <a:ea typeface="Calibri"/>
                <a:cs typeface="Calibri"/>
              </a:rPr>
              <a:t>Ota 10 askelta samalla tavalla, käänny ympäri ja palaa samalla tavalla takaisin 10 askelta.</a:t>
            </a:r>
            <a:endParaRPr lang="en-US" sz="1800" dirty="0">
              <a:latin typeface="Aptos"/>
              <a:ea typeface="Calibri"/>
              <a:cs typeface="Calibri"/>
            </a:endParaRPr>
          </a:p>
          <a:p>
            <a:pPr lvl="1"/>
            <a:r>
              <a:rPr lang="fi-FI" sz="1800" dirty="0">
                <a:latin typeface="Aptos"/>
                <a:ea typeface="Calibri"/>
                <a:cs typeface="Calibri"/>
              </a:rPr>
              <a:t>Jos haluat liikkeeseen lisää haastetta, voit kiertää päätä puolelta toiselle liikkeen mukana. </a:t>
            </a:r>
            <a:endParaRPr lang="en-US" sz="1800" dirty="0">
              <a:latin typeface="Aptos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65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henkilö, jalkineet, vaate, takki&#10;&#10;Kuvaus luotu automaattisesti">
            <a:extLst>
              <a:ext uri="{FF2B5EF4-FFF2-40B4-BE49-F238E27FC236}">
                <a16:creationId xmlns:a16="http://schemas.microsoft.com/office/drawing/2014/main" id="{8F3F981A-CC12-B10F-93E2-39EB459FC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2"/>
          <a:stretch>
            <a:fillRect/>
          </a:stretch>
        </p:blipFill>
        <p:spPr>
          <a:xfrm>
            <a:off x="0" y="9"/>
            <a:ext cx="9705860" cy="68836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985A4C-674D-BDE1-4E5F-1859A032A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8508" y="2652121"/>
            <a:ext cx="2560320" cy="180448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fi-FI" sz="4400" b="1" dirty="0">
                <a:solidFill>
                  <a:srgbClr val="335CC0"/>
                </a:solidFill>
                <a:latin typeface="Aptos Black" panose="020B0004020202020204" pitchFamily="34" charset="0"/>
              </a:rPr>
              <a:t>Kiitos - pysytään pystyssä.</a:t>
            </a:r>
            <a:endParaRPr lang="fi-FI" sz="2000" b="1" dirty="0">
              <a:solidFill>
                <a:srgbClr val="335CC0"/>
              </a:solidFill>
              <a:latin typeface="Aptos Black" panose="020B0004020202020204" pitchFamily="34" charset="0"/>
            </a:endParaRPr>
          </a:p>
          <a:p>
            <a:pPr marL="0" indent="0">
              <a:buNone/>
            </a:pPr>
            <a:endParaRPr lang="fi-FI" sz="1400" b="1" dirty="0">
              <a:solidFill>
                <a:srgbClr val="335CC0"/>
              </a:solidFill>
              <a:latin typeface="Aptos Black" panose="020B0004020202020204" pitchFamily="34" charset="0"/>
            </a:endParaRPr>
          </a:p>
          <a:p>
            <a:pPr marL="0" indent="0">
              <a:buNone/>
            </a:pPr>
            <a:endParaRPr lang="fi-FI" sz="44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fi-FI" sz="20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fi-FI" sz="4400" dirty="0">
              <a:solidFill>
                <a:srgbClr val="2F5597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fi-FI" sz="2000" dirty="0">
              <a:latin typeface="Abadi" panose="020B0604020104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7117B98-9E2C-B92E-9070-00FCEE4D236D}"/>
              </a:ext>
            </a:extLst>
          </p:cNvPr>
          <p:cNvSpPr txBox="1"/>
          <p:nvPr/>
        </p:nvSpPr>
        <p:spPr>
          <a:xfrm>
            <a:off x="264226" y="6488658"/>
            <a:ext cx="61573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latin typeface="Aptos" panose="020B0004020202020204" pitchFamily="34" charset="0"/>
              </a:rPr>
              <a:t>Kuva: Nina Mönkkönen / Liikenneturva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1C24866-AE65-3C8D-C4B8-D447DB2A259D}"/>
              </a:ext>
            </a:extLst>
          </p:cNvPr>
          <p:cNvSpPr txBox="1">
            <a:spLocks/>
          </p:cNvSpPr>
          <p:nvPr/>
        </p:nvSpPr>
        <p:spPr>
          <a:xfrm>
            <a:off x="7788925" y="4961395"/>
            <a:ext cx="4138850" cy="1804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sz="1400" dirty="0">
                <a:latin typeface="Aptos" panose="020B0004020202020204" pitchFamily="34" charset="0"/>
              </a:rPr>
              <a:t>Lähteet: THL.2024. Hoitoilmoitusrekisteri.</a:t>
            </a:r>
          </a:p>
          <a:p>
            <a:pPr marL="0" indent="0" algn="ctr">
              <a:buNone/>
            </a:pPr>
            <a:r>
              <a:rPr lang="en-US" sz="1400" dirty="0" err="1">
                <a:latin typeface="Aptos" panose="020B0004020202020204" pitchFamily="34" charset="0"/>
                <a:ea typeface="Calibri"/>
                <a:cs typeface="Calibri"/>
              </a:rPr>
              <a:t>Tapaturmavakuutuskeskus</a:t>
            </a:r>
            <a:r>
              <a:rPr lang="en-US" sz="1400" dirty="0">
                <a:latin typeface="Aptos" panose="020B0004020202020204" pitchFamily="34" charset="0"/>
                <a:ea typeface="Calibri"/>
                <a:cs typeface="Calibri"/>
              </a:rPr>
              <a:t>. 2025.  </a:t>
            </a:r>
            <a:r>
              <a:rPr lang="en-US" sz="1400" dirty="0" err="1">
                <a:latin typeface="Aptos" panose="020B0004020202020204" pitchFamily="34" charset="0"/>
                <a:ea typeface="Calibri"/>
                <a:cs typeface="Calibri"/>
              </a:rPr>
              <a:t>Työmatkatapaturmissa</a:t>
            </a:r>
            <a:r>
              <a:rPr lang="en-US" sz="1400" dirty="0">
                <a:latin typeface="Aptos" panose="020B0004020202020204" pitchFamily="34" charset="0"/>
                <a:ea typeface="Calibri"/>
                <a:cs typeface="Calibri"/>
              </a:rPr>
              <a:t> </a:t>
            </a:r>
            <a:r>
              <a:rPr lang="en-US" sz="1400" dirty="0" err="1">
                <a:latin typeface="Aptos" panose="020B0004020202020204" pitchFamily="34" charset="0"/>
                <a:ea typeface="Calibri"/>
                <a:cs typeface="Calibri"/>
              </a:rPr>
              <a:t>liikkumisvalinnoilla</a:t>
            </a:r>
            <a:r>
              <a:rPr lang="en-US" sz="1400" dirty="0">
                <a:latin typeface="Aptos" panose="020B0004020202020204" pitchFamily="34" charset="0"/>
                <a:ea typeface="Calibri"/>
                <a:cs typeface="Calibri"/>
              </a:rPr>
              <a:t> on </a:t>
            </a:r>
            <a:r>
              <a:rPr lang="en-US" sz="1400" dirty="0" err="1">
                <a:latin typeface="Aptos" panose="020B0004020202020204" pitchFamily="34" charset="0"/>
                <a:ea typeface="Calibri"/>
                <a:cs typeface="Calibri"/>
              </a:rPr>
              <a:t>väliä</a:t>
            </a:r>
            <a:r>
              <a:rPr lang="en-US" sz="1400" dirty="0">
                <a:latin typeface="Aptos" panose="020B0004020202020204" pitchFamily="34" charset="0"/>
                <a:ea typeface="Calibri"/>
                <a:cs typeface="Calibri"/>
              </a:rPr>
              <a:t>.</a:t>
            </a:r>
            <a:endParaRPr lang="fi-FI" sz="1400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fi-FI" sz="1400" dirty="0">
                <a:latin typeface="Aptos" panose="020B0004020202020204" pitchFamily="34" charset="0"/>
                <a:ea typeface="+mn-lt"/>
                <a:cs typeface="+mn-lt"/>
              </a:rPr>
              <a:t>Liikenne- ja viestintäministeriön julkaisuja 2022:2</a:t>
            </a:r>
            <a:endParaRPr lang="fi-FI" sz="1400" dirty="0">
              <a:latin typeface="Aptos" panose="020B00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i-FI" sz="1400" dirty="0">
              <a:solidFill>
                <a:srgbClr val="2F5597"/>
              </a:solidFill>
              <a:latin typeface="Aptos" panose="020B00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i-FI" sz="1400" dirty="0">
              <a:solidFill>
                <a:srgbClr val="2F5597"/>
              </a:solidFill>
              <a:latin typeface="Aptos" panose="020B0004020202020204" pitchFamily="34" charset="0"/>
            </a:endParaRPr>
          </a:p>
          <a:p>
            <a:pPr marL="0" indent="0" algn="ctr">
              <a:buNone/>
            </a:pPr>
            <a:endParaRPr lang="fi-FI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3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FFB1A-4E56-DF54-1015-74154720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000" b="1" dirty="0">
                <a:solidFill>
                  <a:srgbClr val="335CC0"/>
                </a:solidFill>
                <a:latin typeface="Aptos Black" panose="020B0004020202020204" pitchFamily="34" charset="0"/>
              </a:rPr>
              <a:t>Turvallisuustuokion sisältö</a:t>
            </a:r>
            <a:endParaRPr lang="fi-FI" sz="5000" b="1" dirty="0">
              <a:solidFill>
                <a:srgbClr val="335CC0"/>
              </a:solidFill>
              <a:latin typeface="Aptos Black" panose="020B0004020202020204" pitchFamily="34" charset="0"/>
              <a:ea typeface="Calibri Light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89F4B0-EE6B-3405-D83E-781B4FA9A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018"/>
            <a:ext cx="897815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Clr>
                <a:srgbClr val="335CC0"/>
              </a:buClr>
              <a:buAutoNum type="arabicPeriod"/>
            </a:pPr>
            <a:r>
              <a:rPr lang="fi-FI" dirty="0">
                <a:latin typeface="Aptos" panose="020B0004020202020204" pitchFamily="34" charset="0"/>
              </a:rPr>
              <a:t>Taustaa työmatkatapaturmista </a:t>
            </a:r>
            <a:endParaRPr lang="en-US" dirty="0">
              <a:latin typeface="Aptos" panose="020B0004020202020204" pitchFamily="34" charset="0"/>
            </a:endParaRPr>
          </a:p>
          <a:p>
            <a:pPr marL="514350" indent="-514350">
              <a:buClr>
                <a:srgbClr val="335CC0"/>
              </a:buClr>
              <a:buAutoNum type="arabicPeriod"/>
            </a:pPr>
            <a:r>
              <a:rPr lang="fi-FI" dirty="0">
                <a:latin typeface="Aptos" panose="020B0004020202020204" pitchFamily="34" charset="0"/>
              </a:rPr>
              <a:t>Missä ja miten oman työmatkan varrella voi liukastua?</a:t>
            </a:r>
            <a:endParaRPr lang="fi-FI" dirty="0">
              <a:latin typeface="Aptos" panose="020B0004020202020204" pitchFamily="34" charset="0"/>
              <a:ea typeface="Calibri" panose="020F0502020204030204"/>
              <a:cs typeface="Calibri" panose="020F0502020204030204"/>
            </a:endParaRPr>
          </a:p>
          <a:p>
            <a:pPr marL="514350" indent="-514350">
              <a:buClr>
                <a:srgbClr val="335CC0"/>
              </a:buClr>
              <a:buAutoNum type="arabicPeriod"/>
            </a:pPr>
            <a:r>
              <a:rPr lang="fi-FI" dirty="0">
                <a:latin typeface="Aptos" panose="020B0004020202020204" pitchFamily="34" charset="0"/>
              </a:rPr>
              <a:t>Mitä keinoja teillä on yhdessä torjua liukastumisia työmatkoilla? </a:t>
            </a:r>
            <a:endParaRPr lang="fi-FI" dirty="0">
              <a:latin typeface="Aptos" panose="020B0004020202020204" pitchFamily="34" charset="0"/>
              <a:ea typeface="Calibri" panose="020F0502020204030204"/>
              <a:cs typeface="Calibri" panose="020F0502020204030204"/>
            </a:endParaRPr>
          </a:p>
          <a:p>
            <a:pPr marL="514350" indent="-514350">
              <a:buClr>
                <a:srgbClr val="335CC0"/>
              </a:buClr>
              <a:buAutoNum type="arabicPeriod"/>
            </a:pPr>
            <a:r>
              <a:rPr lang="fi-FI" dirty="0">
                <a:latin typeface="Aptos" panose="020B0004020202020204" pitchFamily="34" charset="0"/>
              </a:rPr>
              <a:t>Tasapainovinkit työpäivään </a:t>
            </a:r>
            <a:endParaRPr lang="fi-FI" dirty="0">
              <a:latin typeface="Aptos" panose="020B0004020202020204" pitchFamily="34" charset="0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763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C2A7A-D548-4CCA-6B37-EFBCF1C1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Aptos" panose="020B0004020202020204" pitchFamily="34" charset="0"/>
              </a:rPr>
              <a:t>Taustaa työmatkatapaturmista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4A89C8-FC31-23D2-A522-A05076B43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1900" dirty="0">
                <a:latin typeface="Aptos" panose="020B0004020202020204" pitchFamily="34" charset="0"/>
              </a:rPr>
              <a:t>Työmatkatapaturmia sattuu Suomessa vuosittain yli 20 000. </a:t>
            </a:r>
            <a:endParaRPr lang="fi-FI" sz="1900" strike="sngStrike" dirty="0">
              <a:latin typeface="Aptos" panose="020B0004020202020204" pitchFamily="34" charset="0"/>
              <a:ea typeface="Calibri"/>
              <a:cs typeface="Calibri"/>
            </a:endParaRPr>
          </a:p>
          <a:p>
            <a:r>
              <a:rPr lang="fi-FI" sz="1900" dirty="0">
                <a:latin typeface="Aptos" panose="020B0004020202020204" pitchFamily="34" charset="0"/>
              </a:rPr>
              <a:t>Työmatkatapaturmista merkittävä osa on jalankulun tapaturmia. Vuonna 2024 työmatkatapaturmista 60 % sattui jalan liikkuessa, 23 % pyöräillessä ja 12 % autoillessa.</a:t>
            </a:r>
            <a:endParaRPr lang="fi-FI" sz="1900" dirty="0">
              <a:latin typeface="Aptos" panose="020B0004020202020204" pitchFamily="34" charset="0"/>
              <a:ea typeface="Calibri"/>
              <a:cs typeface="Calibri"/>
            </a:endParaRPr>
          </a:p>
          <a:p>
            <a:r>
              <a:rPr lang="fi-FI" sz="1900" dirty="0">
                <a:latin typeface="Aptos" panose="020B0004020202020204" pitchFamily="34" charset="0"/>
              </a:rPr>
              <a:t>Jalankulkijoille sattui vuonna 2024 yhteensä yli 14 000 työmatkatapaturmaa, joista 94 % oli kaatumisia tai liukastumisia.</a:t>
            </a:r>
            <a:endParaRPr lang="fi-FI" sz="1900" dirty="0">
              <a:latin typeface="Aptos" panose="020B0004020202020204" pitchFamily="34" charset="0"/>
              <a:ea typeface="Calibri"/>
              <a:cs typeface="Calibri"/>
            </a:endParaRPr>
          </a:p>
          <a:p>
            <a:r>
              <a:rPr lang="fi-FI" sz="1900" dirty="0">
                <a:latin typeface="Aptos" panose="020B0004020202020204" pitchFamily="34" charset="0"/>
              </a:rPr>
              <a:t>Sään vaikutus työmatkatapaturmiin on merkittävä. Eniten tapaturmia sattuu, kun lämpötila on nollan asteen tuntumassa ja sulamisesta tai jäätymisestä aiheutuu liukkautta. </a:t>
            </a:r>
            <a:endParaRPr lang="fi-FI" sz="1900" dirty="0">
              <a:latin typeface="Aptos" panose="020B0004020202020204" pitchFamily="34" charset="0"/>
              <a:ea typeface="Calibri"/>
              <a:cs typeface="Calibri"/>
            </a:endParaRPr>
          </a:p>
          <a:p>
            <a:r>
              <a:rPr lang="fi-FI" sz="1900" dirty="0">
                <a:latin typeface="Aptos" panose="020B0004020202020204" pitchFamily="34" charset="0"/>
              </a:rPr>
              <a:t>Vuonna 2024 työmatkatapaturmia sattui eniten tammi- ja helmikuussa. </a:t>
            </a:r>
            <a:endParaRPr lang="fi-FI" sz="1900" dirty="0">
              <a:latin typeface="Aptos" panose="020B0004020202020204" pitchFamily="34" charset="0"/>
              <a:ea typeface="Calibri"/>
              <a:cs typeface="Calibri"/>
            </a:endParaRPr>
          </a:p>
          <a:p>
            <a:r>
              <a:rPr lang="fi-FI" sz="1900" dirty="0">
                <a:latin typeface="Aptos" panose="020B0004020202020204" pitchFamily="34" charset="0"/>
                <a:ea typeface="Calibri"/>
                <a:cs typeface="Calibri"/>
              </a:rPr>
              <a:t>Keskimäärin yksi sadasta työntekijästä loukkaantuu työmatkalla vuosittain. </a:t>
            </a:r>
            <a:endParaRPr lang="en-US" sz="1900" dirty="0">
              <a:latin typeface="Aptos" panose="020B0004020202020204" pitchFamily="34" charset="0"/>
              <a:ea typeface="Calibri"/>
              <a:cs typeface="Calibri"/>
            </a:endParaRPr>
          </a:p>
          <a:p>
            <a:pPr marL="0" indent="0">
              <a:buNone/>
            </a:pPr>
            <a:endParaRPr lang="fi-FI" sz="1200" dirty="0">
              <a:latin typeface="Aptos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200" dirty="0">
                <a:latin typeface="Aptos" panose="020B0004020202020204" pitchFamily="34" charset="0"/>
              </a:rPr>
              <a:t>Lähde: </a:t>
            </a:r>
            <a:r>
              <a:rPr lang="en-US" sz="1200" dirty="0" err="1">
                <a:latin typeface="Aptos" panose="020B0004020202020204" pitchFamily="34" charset="0"/>
              </a:rPr>
              <a:t>Tapaturmavakuutuskeskus</a:t>
            </a:r>
            <a:r>
              <a:rPr lang="en-US" sz="1200" dirty="0">
                <a:latin typeface="Aptos" panose="020B0004020202020204" pitchFamily="34" charset="0"/>
              </a:rPr>
              <a:t> 2025 </a:t>
            </a:r>
            <a:endParaRPr lang="fi-FI" sz="1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6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61147EB-E766-3B9D-1819-A31EF7269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91981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900" dirty="0">
                <a:latin typeface="Aptos" panose="020B0004020202020204" pitchFamily="34" charset="0"/>
                <a:ea typeface="Calibri"/>
                <a:cs typeface="Calibri"/>
              </a:rPr>
              <a:t>Työmatkatapaturmasta voidaan maksaa korvauksia useamman vuoden aikana. Kuvaajaan on merkitty kustannukset maksuvuoden ei tapahtumavuoden mukaan.</a:t>
            </a:r>
          </a:p>
          <a:p>
            <a:r>
              <a:rPr lang="fi-FI" sz="1900" dirty="0">
                <a:latin typeface="Aptos" panose="020B0004020202020204" pitchFamily="34" charset="0"/>
                <a:ea typeface="Calibri"/>
                <a:cs typeface="Calibri"/>
              </a:rPr>
              <a:t>Kuvaajan arvot on korjattu vuoden 2021 (2021=100) mukaisiksi.</a:t>
            </a:r>
          </a:p>
          <a:p>
            <a:r>
              <a:rPr lang="fi-FI" sz="1900" dirty="0">
                <a:latin typeface="Aptos" panose="020B0004020202020204" pitchFamily="34" charset="0"/>
                <a:ea typeface="Calibri"/>
                <a:cs typeface="Calibri"/>
              </a:rPr>
              <a:t>Korvauksissakin näkyvät vähemmän liukkaat talvet 2014 ja 2020. Lisäksi etätyön lisäys näkyy erityisesti 2021 ja 2022 vuosien kohdalla.</a:t>
            </a:r>
          </a:p>
        </p:txBody>
      </p:sp>
      <p:pic>
        <p:nvPicPr>
          <p:cNvPr id="8" name="Sisällön paikkamerkki 7" descr="Kuva, joka sisältää kohteen teksti, kuvakaappaus, Fontti, viiva&#10;&#10;Tekoälyllä luotu sisältö saattaa olla virheellistä.">
            <a:extLst>
              <a:ext uri="{FF2B5EF4-FFF2-40B4-BE49-F238E27FC236}">
                <a16:creationId xmlns:a16="http://schemas.microsoft.com/office/drawing/2014/main" id="{ECF23C9A-D330-F8E0-8D2C-B9551283D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2091981"/>
            <a:ext cx="6172200" cy="32103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044DB8-BB09-F4AE-0341-F244C488FDD1}"/>
              </a:ext>
            </a:extLst>
          </p:cNvPr>
          <p:cNvSpPr txBox="1"/>
          <p:nvPr/>
        </p:nvSpPr>
        <p:spPr>
          <a:xfrm>
            <a:off x="5097162" y="5703670"/>
            <a:ext cx="60960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aseline="0" dirty="0">
                <a:latin typeface="Aptos"/>
              </a:rPr>
              <a:t>Lähde: </a:t>
            </a:r>
            <a:r>
              <a:rPr lang="en-US" sz="1200" dirty="0" err="1">
                <a:latin typeface="Aptos"/>
              </a:rPr>
              <a:t>Tapaturmavakuutuskeskus</a:t>
            </a:r>
            <a:r>
              <a:rPr lang="en-US" sz="1200" dirty="0">
                <a:latin typeface="Aptos"/>
              </a:rPr>
              <a:t> 2025</a:t>
            </a:r>
            <a:endParaRPr lang="en-US" sz="1200" dirty="0"/>
          </a:p>
          <a:p>
            <a:pPr algn="ctr"/>
            <a:endParaRPr lang="en-US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2DBA96CB-1308-D7A5-3A15-F5D7F5277A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>
                <a:latin typeface="Aptos" panose="020B0004020202020204" pitchFamily="34" charset="0"/>
                <a:ea typeface="Calibri Light"/>
                <a:cs typeface="Calibri Light"/>
              </a:rPr>
              <a:t>Korvaukset jalan tapahtuneista työmatkatapaturmista</a:t>
            </a:r>
            <a:endParaRPr lang="fi-FI" sz="40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5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4BAD54-33A1-9959-3F5B-AAFD2817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Aptos" panose="020B0004020202020204" pitchFamily="34" charset="0"/>
              </a:rPr>
              <a:t>Liukastumisista seuraavia vammoja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24223C-5F75-3396-BB73-A9C37E6C4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sz="1900" dirty="0">
                <a:latin typeface="Aptos"/>
              </a:rPr>
              <a:t>Useimmiten liukastumisesta seuraavia vammoja tulee alaraajoihin (38 %) tai yläraajoihin (25 %).</a:t>
            </a:r>
          </a:p>
          <a:p>
            <a:r>
              <a:rPr lang="fi-FI" sz="1900" dirty="0">
                <a:latin typeface="Aptos"/>
                <a:ea typeface="+mn-lt"/>
                <a:cs typeface="+mn-lt"/>
              </a:rPr>
              <a:t>Tyypillisiä liukastumisista seuraavia vammoja ovat luunmurtumat, venähdykset ja ruhjeet. Sairaalahoitoa vaativia liukastumisen aiheuttamia vammoja ovat yleensä erilaiset raajojen murtumat ja aivovammat. </a:t>
            </a:r>
          </a:p>
          <a:p>
            <a:r>
              <a:rPr lang="fi-FI" sz="1900" dirty="0">
                <a:latin typeface="Aptos"/>
                <a:ea typeface="+mn-lt"/>
                <a:cs typeface="+mn-lt"/>
              </a:rPr>
              <a:t>Vuonna 2024 hoitojaksoja liukastumisten vuoksi erikoissairaanhoidossa oli yhteensä yli 3500 ja käyntejä erikoissairaanhoidossa lähes 18 000. </a:t>
            </a:r>
          </a:p>
          <a:p>
            <a:r>
              <a:rPr lang="fi-FI" sz="1900" dirty="0">
                <a:latin typeface="Aptos"/>
                <a:ea typeface="+mn-lt"/>
                <a:cs typeface="+mn-lt"/>
              </a:rPr>
              <a:t>Liukastumisen seurauksena syntyvän ranteen tai nilkan murtuman taustasyynä voi olla iän tuoma luuston heikkeneminen, </a:t>
            </a:r>
            <a:r>
              <a:rPr lang="fi-FI" sz="1900" dirty="0" err="1">
                <a:latin typeface="Aptos"/>
                <a:ea typeface="+mn-lt"/>
                <a:cs typeface="+mn-lt"/>
              </a:rPr>
              <a:t>osteoporoottinen</a:t>
            </a:r>
            <a:r>
              <a:rPr lang="fi-FI" sz="1900" dirty="0">
                <a:latin typeface="Aptos"/>
                <a:ea typeface="+mn-lt"/>
                <a:cs typeface="+mn-lt"/>
              </a:rPr>
              <a:t> murtuma </a:t>
            </a:r>
            <a:r>
              <a:rPr lang="fi-FI" sz="2000" dirty="0">
                <a:latin typeface="Aptos"/>
                <a:ea typeface="+mn-lt"/>
                <a:cs typeface="+mn-lt"/>
              </a:rPr>
              <a:t>(erityisesti 50 vuotta täyttäneillä naisilla)</a:t>
            </a:r>
            <a:r>
              <a:rPr lang="fi-FI" sz="2400" dirty="0">
                <a:latin typeface="Calibri"/>
                <a:ea typeface="+mn-lt"/>
                <a:cs typeface="+mn-lt"/>
              </a:rPr>
              <a:t>.</a:t>
            </a:r>
            <a:r>
              <a:rPr lang="fi-FI" sz="1900" dirty="0">
                <a:latin typeface="Aptos"/>
                <a:ea typeface="+mn-lt"/>
                <a:cs typeface="+mn-lt"/>
              </a:rPr>
              <a:t> Murtumatilanteessa on tärkeää selvittää osteoporoosin mahdollisuus. </a:t>
            </a:r>
          </a:p>
          <a:p>
            <a:r>
              <a:rPr lang="fi-FI" sz="1900" dirty="0">
                <a:latin typeface="Aptos"/>
                <a:ea typeface="+mn-lt"/>
                <a:cs typeface="+mn-lt"/>
              </a:rPr>
              <a:t>Aivovammoista jopa 60 prosenttia syntyy kaatumisen seurauksena. Aivovamman jälkitila on noin 100 000 suomalaisella. Jälkitilalla tarkoitetaan vamman aiheuttamia pitkäaikaisia tai pysyviä oireita kuten voimakas väsymystä ja muistin häiriöitä. </a:t>
            </a:r>
            <a:endParaRPr lang="fi-FI" sz="1900" dirty="0">
              <a:latin typeface="Aptos"/>
              <a:ea typeface="Calibri"/>
              <a:cs typeface="Calibri"/>
            </a:endParaRPr>
          </a:p>
          <a:p>
            <a:endParaRPr lang="fi-FI" sz="2400" dirty="0">
              <a:ea typeface="Calibri"/>
              <a:cs typeface="Calibri"/>
            </a:endParaRPr>
          </a:p>
          <a:p>
            <a:endParaRPr lang="fi-FI" sz="2400" dirty="0">
              <a:ea typeface="Calibri"/>
              <a:cs typeface="Calibri"/>
            </a:endParaRPr>
          </a:p>
          <a:p>
            <a:endParaRPr lang="fi-FI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43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A808-D7CA-E5DA-511C-0661E065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507"/>
            <a:ext cx="10515600" cy="2856985"/>
          </a:xfrm>
        </p:spPr>
        <p:txBody>
          <a:bodyPr>
            <a:noAutofit/>
          </a:bodyPr>
          <a:lstStyle/>
          <a:p>
            <a:pPr algn="ctr"/>
            <a:r>
              <a:rPr lang="fi-FI" sz="3600" b="1" dirty="0">
                <a:latin typeface="Aptos Black" panose="020B0004020202020204" pitchFamily="34" charset="0"/>
                <a:ea typeface="Calibri Light"/>
                <a:cs typeface="Calibri Light"/>
              </a:rPr>
              <a:t>Keskustelkaa:</a:t>
            </a:r>
            <a:r>
              <a:rPr lang="fi-FI" sz="4800" b="1" dirty="0">
                <a:latin typeface="Aptos Black" panose="020B0004020202020204" pitchFamily="34" charset="0"/>
                <a:ea typeface="Calibri Light"/>
                <a:cs typeface="Calibri Light"/>
              </a:rPr>
              <a:t> </a:t>
            </a:r>
            <a:br>
              <a:rPr lang="fi-FI" sz="4800" b="1" dirty="0">
                <a:latin typeface="Aptos Black" panose="020B0004020202020204" pitchFamily="34" charset="0"/>
                <a:ea typeface="Calibri Light"/>
                <a:cs typeface="Calibri Light"/>
              </a:rPr>
            </a:br>
            <a:r>
              <a:rPr lang="fi-FI" sz="5000" b="1" dirty="0">
                <a:solidFill>
                  <a:srgbClr val="335CC0"/>
                </a:solidFill>
                <a:latin typeface="Aptos Black" panose="020B0004020202020204" pitchFamily="34" charset="0"/>
                <a:ea typeface="Calibri Light"/>
                <a:cs typeface="Calibri Light"/>
              </a:rPr>
              <a:t>Missä ja miten oman työmatkan varrella voi liukastua? </a:t>
            </a:r>
            <a:endParaRPr lang="en-US" sz="5000" b="1" dirty="0">
              <a:solidFill>
                <a:srgbClr val="335CC0"/>
              </a:solidFill>
              <a:latin typeface="Aptos Black" panose="020B0004020202020204" pitchFamily="34" charset="0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5767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95FF98-7115-EF4E-9C2C-024004E6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Aptos" panose="020B0004020202020204" pitchFamily="34" charset="0"/>
                <a:ea typeface="Calibri Light"/>
                <a:cs typeface="Calibri Light"/>
              </a:rPr>
              <a:t>Ettei liukkaus yllätä</a:t>
            </a:r>
            <a:endParaRPr lang="fi-FI" b="1" dirty="0">
              <a:latin typeface="Aptos" panose="020B00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B9DF69-4B83-7EF3-463C-25DA3DCC7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18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900" b="1" dirty="0">
                <a:latin typeface="Aptos ExtraBold" panose="020B0004020202020204" pitchFamily="34" charset="0"/>
                <a:ea typeface="+mn-lt"/>
                <a:cs typeface="+mn-lt"/>
              </a:rPr>
              <a:t>Erittäin liukas keli on, kun:</a:t>
            </a:r>
            <a:endParaRPr lang="fi-FI" sz="1900" b="1" dirty="0">
              <a:latin typeface="Aptos ExtraBold" panose="020B0004020202020204" pitchFamily="34" charset="0"/>
              <a:ea typeface="Calibri" panose="020F0502020204030204"/>
              <a:cs typeface="Calibri" panose="020F0502020204030204"/>
            </a:endParaRPr>
          </a:p>
          <a:p>
            <a:r>
              <a:rPr lang="fi-FI" sz="1900" dirty="0">
                <a:latin typeface="Aptos"/>
                <a:ea typeface="+mn-lt"/>
                <a:cs typeface="+mn-lt"/>
              </a:rPr>
              <a:t>jään päälle sataa lunta</a:t>
            </a:r>
            <a:endParaRPr lang="fi-FI" sz="1900" dirty="0">
              <a:latin typeface="Aptos"/>
            </a:endParaRPr>
          </a:p>
          <a:p>
            <a:r>
              <a:rPr lang="fi-FI" sz="1900" dirty="0">
                <a:latin typeface="Aptos"/>
                <a:ea typeface="+mn-lt"/>
                <a:cs typeface="+mn-lt"/>
              </a:rPr>
              <a:t>jään päälle sataa vettä tai jään päälle sulaa vesikerros</a:t>
            </a:r>
            <a:endParaRPr lang="fi-FI" sz="1900" dirty="0">
              <a:latin typeface="Aptos"/>
            </a:endParaRPr>
          </a:p>
          <a:p>
            <a:r>
              <a:rPr lang="fi-FI" sz="1900" dirty="0">
                <a:latin typeface="Aptos"/>
                <a:ea typeface="+mn-lt"/>
                <a:cs typeface="+mn-lt"/>
              </a:rPr>
              <a:t>lumi on </a:t>
            </a:r>
            <a:r>
              <a:rPr lang="fi-FI" sz="1900" dirty="0" err="1">
                <a:latin typeface="Aptos"/>
                <a:ea typeface="+mn-lt"/>
                <a:cs typeface="+mn-lt"/>
              </a:rPr>
              <a:t>tamppaantunut</a:t>
            </a:r>
            <a:r>
              <a:rPr lang="fi-FI" sz="1900" dirty="0">
                <a:latin typeface="Aptos"/>
                <a:ea typeface="+mn-lt"/>
                <a:cs typeface="+mn-lt"/>
              </a:rPr>
              <a:t> liukkaaksi runsaan lumisateen jälkeen, kun lämpötila on ollut nollassa tai vähän pakkasen puolella</a:t>
            </a:r>
            <a:endParaRPr lang="fi-FI" sz="1900" dirty="0">
              <a:latin typeface="Aptos"/>
            </a:endParaRPr>
          </a:p>
          <a:p>
            <a:r>
              <a:rPr lang="fi-FI" sz="1900" dirty="0">
                <a:latin typeface="Aptos"/>
                <a:ea typeface="+mn-lt"/>
                <a:cs typeface="+mn-lt"/>
              </a:rPr>
              <a:t>loska on jäätynyt liukkaaksi ja epätasaiseksi.</a:t>
            </a:r>
            <a:endParaRPr lang="fi-FI" sz="1900" dirty="0">
              <a:latin typeface="Aptos"/>
            </a:endParaRPr>
          </a:p>
          <a:p>
            <a:pPr marL="0" indent="0">
              <a:buNone/>
            </a:pPr>
            <a:r>
              <a:rPr lang="fi-FI" sz="1900" b="1" dirty="0">
                <a:latin typeface="Aptos ExtraBold" panose="020B0004020202020204" pitchFamily="34" charset="0"/>
                <a:ea typeface="Calibri"/>
                <a:cs typeface="Calibri"/>
              </a:rPr>
              <a:t>Tarkista jalankulkusää: </a:t>
            </a:r>
            <a:r>
              <a:rPr lang="fi-FI" sz="1900" dirty="0">
                <a:latin typeface="Aptos"/>
                <a:ea typeface="+mn-lt"/>
                <a:cs typeface="+mn-lt"/>
                <a:hlinkClick r:id="rId2"/>
              </a:rPr>
              <a:t>https://www.ilmatieteenlaitos.fi/varoitukset</a:t>
            </a:r>
            <a:endParaRPr lang="fi-FI" sz="1900" dirty="0">
              <a:latin typeface="Aptos"/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1900" dirty="0">
                <a:latin typeface="Aptos"/>
                <a:ea typeface="Calibri"/>
                <a:cs typeface="Calibri"/>
              </a:rPr>
              <a:t>Työnantaja voi hankkia työntekijöilleen liukkausvaroituspalvelun: </a:t>
            </a:r>
            <a:r>
              <a:rPr lang="fi-FI" sz="1900" dirty="0">
                <a:latin typeface="Aptos"/>
                <a:ea typeface="+mn-lt"/>
                <a:cs typeface="+mn-lt"/>
                <a:hlinkClick r:id="rId3"/>
              </a:rPr>
              <a:t>https://www.ilmatieteenlaitos.fi/liukkauspalvelu</a:t>
            </a:r>
            <a:endParaRPr lang="fi-FI" sz="1900" dirty="0">
              <a:latin typeface="Aptos"/>
              <a:ea typeface="+mn-lt"/>
              <a:cs typeface="+mn-lt"/>
            </a:endParaRPr>
          </a:p>
          <a:p>
            <a:pPr marL="0" indent="0">
              <a:buNone/>
            </a:pPr>
            <a:endParaRPr lang="fi-FI" sz="19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81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610B0-678B-F9E6-BE65-A4751FAD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latin typeface="Aptos" panose="020B0004020202020204" pitchFamily="34" charset="0"/>
              </a:rPr>
              <a:t>Mitkä näistä otatte käyttöön?  </a:t>
            </a:r>
            <a:endParaRPr lang="en-US" b="1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1CEC2-E935-DC12-0093-59D426DCC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32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 dirty="0">
                <a:latin typeface="Aptos"/>
              </a:rPr>
              <a:t>Muistutus pystyssä pysymisestä intraan tai kahvihuoneeseen  ☐</a:t>
            </a:r>
            <a:endParaRPr lang="en-US" sz="1800" dirty="0">
              <a:latin typeface="Aptos"/>
            </a:endParaRPr>
          </a:p>
          <a:p>
            <a:r>
              <a:rPr lang="fi-FI" sz="1800" dirty="0">
                <a:latin typeface="Aptos"/>
              </a:rPr>
              <a:t>Liukuestearvonnan järjestäminen ☐</a:t>
            </a:r>
            <a:endParaRPr lang="en-US" sz="1800" dirty="0">
              <a:latin typeface="Aptos"/>
            </a:endParaRPr>
          </a:p>
          <a:p>
            <a:r>
              <a:rPr lang="fi-FI" sz="1800" dirty="0">
                <a:latin typeface="Aptos"/>
              </a:rPr>
              <a:t>Tapaturmien ja läheltä piti -tilanteiden palautekanava kaikille tietoon ☐</a:t>
            </a:r>
            <a:endParaRPr lang="en-US" sz="1800" dirty="0">
              <a:latin typeface="Aptos"/>
            </a:endParaRPr>
          </a:p>
          <a:p>
            <a:r>
              <a:rPr lang="fi-FI" sz="1800" dirty="0">
                <a:latin typeface="Aptos"/>
              </a:rPr>
              <a:t>Hiekoitusämpäri ja lapio oven eteen ☐</a:t>
            </a:r>
            <a:endParaRPr lang="en-US" sz="1800" dirty="0">
              <a:latin typeface="Aptos"/>
            </a:endParaRPr>
          </a:p>
          <a:p>
            <a:r>
              <a:rPr lang="fi-FI" sz="1800" dirty="0">
                <a:latin typeface="Aptos"/>
              </a:rPr>
              <a:t>Jalankulkusää ja -varoitukset jakoon intrassa tai viesteillä ☐</a:t>
            </a:r>
            <a:endParaRPr lang="en-US" sz="1800" dirty="0">
              <a:latin typeface="Aptos"/>
            </a:endParaRPr>
          </a:p>
          <a:p>
            <a:r>
              <a:rPr lang="fi-FI" sz="1800" dirty="0">
                <a:latin typeface="Aptos"/>
              </a:rPr>
              <a:t>Mahdollisuus testata erilaisia liukuesteitä  ☐</a:t>
            </a:r>
            <a:endParaRPr lang="en-US" sz="1800" dirty="0">
              <a:latin typeface="Aptos"/>
            </a:endParaRPr>
          </a:p>
          <a:p>
            <a:r>
              <a:rPr lang="fi-FI" sz="1800" dirty="0">
                <a:latin typeface="Aptos"/>
              </a:rPr>
              <a:t>Pysy pystyssä -kampanjaan osallistuminen ☐</a:t>
            </a:r>
            <a:endParaRPr lang="en-US" sz="1800" dirty="0">
              <a:latin typeface="Aptos"/>
            </a:endParaRPr>
          </a:p>
          <a:p>
            <a:r>
              <a:rPr lang="fi-FI" sz="1800" dirty="0">
                <a:latin typeface="Aptos"/>
                <a:cs typeface="Segoe UI"/>
              </a:rPr>
              <a:t>Tiedotetaan henkilöstöä, minne palaute piha-alueen kunnossapidon puutteista annetaan (hiekoitus, valaistus, tasoerojen merkintöjen puute).</a:t>
            </a:r>
            <a:endParaRPr lang="fi-FI" sz="1800" dirty="0">
              <a:latin typeface="Aptos"/>
            </a:endParaRPr>
          </a:p>
          <a:p>
            <a:r>
              <a:rPr lang="fi-FI" sz="1800" dirty="0">
                <a:latin typeface="Aptos"/>
              </a:rPr>
              <a:t>Penkki ja matto sisääntuloon, jotta liukuesteet tai muut apuvälineet voi ottaa helposti pois ja puhdistaa ☐</a:t>
            </a:r>
            <a:endParaRPr lang="en-US" sz="1800" dirty="0">
              <a:latin typeface="Aptos"/>
            </a:endParaRPr>
          </a:p>
          <a:p>
            <a:r>
              <a:rPr lang="fi-FI" sz="1800" dirty="0">
                <a:latin typeface="Aptos"/>
              </a:rPr>
              <a:t>Jotain muuta, mitä? </a:t>
            </a:r>
            <a:endParaRPr lang="en-US" sz="1800" dirty="0">
              <a:latin typeface="Aptos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0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7C7DB4-F8F7-5305-2755-5EA41AB1BBA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75" y="2034648"/>
            <a:ext cx="5180044" cy="409021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0E1045E0-B283-6DB2-7C02-4BE5E86DE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724" y="1834517"/>
            <a:ext cx="5544338" cy="4858229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fi-FI" b="1" dirty="0">
                <a:solidFill>
                  <a:srgbClr val="335CC0"/>
                </a:solidFill>
                <a:latin typeface="Aptos Black" panose="020B0004020202020204" pitchFamily="34" charset="0"/>
              </a:rPr>
              <a:t>Keskity kävelemiseen. </a:t>
            </a:r>
            <a:br>
              <a:rPr lang="fi-FI" b="1" dirty="0">
                <a:solidFill>
                  <a:srgbClr val="335CC0"/>
                </a:solidFill>
                <a:latin typeface="Aptos ExtraBold" panose="020B0004020202020204" pitchFamily="34" charset="0"/>
              </a:rPr>
            </a:br>
            <a:r>
              <a:rPr lang="fi-FI" sz="1400" dirty="0">
                <a:latin typeface="Aptos"/>
              </a:rPr>
              <a:t>Pidä katse eteenpäin ja vältä puhelimen käyttöä kävellessäsi. </a:t>
            </a:r>
            <a:br>
              <a:rPr lang="fi-FI" sz="1400" dirty="0">
                <a:latin typeface="Aptos"/>
              </a:rPr>
            </a:br>
            <a:r>
              <a:rPr lang="fi-FI" sz="1400" dirty="0">
                <a:latin typeface="Aptos"/>
              </a:rPr>
              <a:t>Se auttaa huomaamaan liukkaat kohdat ajoissa.</a:t>
            </a:r>
          </a:p>
          <a:p>
            <a:pPr lvl="0"/>
            <a:r>
              <a:rPr lang="fi-FI" b="1" dirty="0">
                <a:solidFill>
                  <a:srgbClr val="335CC0"/>
                </a:solidFill>
                <a:latin typeface="Aptos Black" panose="020B0004020202020204" pitchFamily="34" charset="0"/>
              </a:rPr>
              <a:t>Valitse kengät kelin mukaan. </a:t>
            </a:r>
            <a:br>
              <a:rPr lang="fi-FI" b="1" dirty="0">
                <a:solidFill>
                  <a:srgbClr val="335CC0"/>
                </a:solidFill>
                <a:latin typeface="Aptos ExtraBold" panose="020B0004020202020204" pitchFamily="34" charset="0"/>
              </a:rPr>
            </a:br>
            <a:r>
              <a:rPr lang="fi-FI" sz="1400" dirty="0">
                <a:latin typeface="Aptos"/>
              </a:rPr>
              <a:t>Panosta talvikenkiin, joissa on hyvä pito ja kuvioitu pohja. </a:t>
            </a:r>
          </a:p>
          <a:p>
            <a:pPr lvl="0"/>
            <a:r>
              <a:rPr lang="fi-FI" b="1" dirty="0">
                <a:solidFill>
                  <a:srgbClr val="335CC0"/>
                </a:solidFill>
                <a:latin typeface="Aptos Black" panose="020B0004020202020204" pitchFamily="34" charset="0"/>
              </a:rPr>
              <a:t>Käytä liukuesteitä. </a:t>
            </a:r>
            <a:br>
              <a:rPr lang="fi-FI" b="1" dirty="0">
                <a:solidFill>
                  <a:srgbClr val="335CC0"/>
                </a:solidFill>
                <a:latin typeface="Aptos ExtraBold" panose="020B0004020202020204" pitchFamily="34" charset="0"/>
              </a:rPr>
            </a:br>
            <a:r>
              <a:rPr lang="fi-FI" sz="1400" dirty="0">
                <a:latin typeface="Aptos"/>
              </a:rPr>
              <a:t>Hanki irrotettavat liukuesteet tai nastakengät erittäin</a:t>
            </a:r>
            <a:br>
              <a:rPr lang="fi-FI" sz="1400" dirty="0">
                <a:latin typeface="Aptos"/>
              </a:rPr>
            </a:br>
            <a:r>
              <a:rPr lang="fi-FI" sz="1400" dirty="0">
                <a:latin typeface="Aptos"/>
              </a:rPr>
              <a:t> liukkaille keleille.</a:t>
            </a:r>
          </a:p>
          <a:p>
            <a:pPr lvl="0"/>
            <a:r>
              <a:rPr lang="fi-FI" b="1" dirty="0">
                <a:solidFill>
                  <a:srgbClr val="335CC0"/>
                </a:solidFill>
                <a:latin typeface="Aptos Black" panose="020B0004020202020204" pitchFamily="34" charset="0"/>
              </a:rPr>
              <a:t>Huolehdi kunnostasi ja vireystilastasi. </a:t>
            </a:r>
            <a:br>
              <a:rPr lang="fi-FI" b="1" dirty="0">
                <a:solidFill>
                  <a:srgbClr val="335CC0"/>
                </a:solidFill>
                <a:latin typeface="Aptos Black" panose="020B0004020202020204" pitchFamily="34" charset="0"/>
              </a:rPr>
            </a:br>
            <a:r>
              <a:rPr lang="fi-FI" sz="1400" dirty="0">
                <a:latin typeface="Aptos"/>
              </a:rPr>
              <a:t>Hyvä tasapaino, lihaskunto ja keskittymiskyky auttavat reagoimaan yllättäviin tilanteisiin ja ehkäisevät murtumia. </a:t>
            </a:r>
          </a:p>
          <a:p>
            <a:pPr lvl="0"/>
            <a:r>
              <a:rPr lang="fi-FI" b="1" dirty="0">
                <a:solidFill>
                  <a:srgbClr val="335CC0"/>
                </a:solidFill>
                <a:latin typeface="Aptos Black" panose="020B0004020202020204" pitchFamily="34" charset="0"/>
              </a:rPr>
              <a:t>Tarkista jalankulkusää. </a:t>
            </a:r>
            <a:br>
              <a:rPr lang="fi-FI" b="1" dirty="0">
                <a:solidFill>
                  <a:srgbClr val="335CC0"/>
                </a:solidFill>
                <a:latin typeface="Aptos ExtraBold" panose="020B0004020202020204" pitchFamily="34" charset="0"/>
              </a:rPr>
            </a:br>
            <a:r>
              <a:rPr lang="fi-FI" sz="1400" dirty="0">
                <a:latin typeface="Aptos"/>
              </a:rPr>
              <a:t>Seuraa sääennusteita ja Ilmatieteen laitoksen jalankulkusäätä </a:t>
            </a:r>
            <a:br>
              <a:rPr lang="fi-FI" sz="1400" dirty="0">
                <a:latin typeface="Aptos"/>
              </a:rPr>
            </a:br>
            <a:r>
              <a:rPr lang="fi-FI" sz="1400" dirty="0">
                <a:latin typeface="Aptos"/>
              </a:rPr>
              <a:t>ennen ulos lähtöä.</a:t>
            </a:r>
          </a:p>
          <a:p>
            <a:pPr lvl="0"/>
            <a:r>
              <a:rPr lang="fi-FI" b="1" dirty="0">
                <a:solidFill>
                  <a:srgbClr val="335CC0"/>
                </a:solidFill>
                <a:latin typeface="Aptos Black" panose="020B0004020202020204" pitchFamily="34" charset="0"/>
              </a:rPr>
              <a:t>Varaa aikaa matkoihin. </a:t>
            </a:r>
            <a:br>
              <a:rPr lang="fi-FI" b="1" dirty="0">
                <a:solidFill>
                  <a:srgbClr val="335CC0"/>
                </a:solidFill>
                <a:latin typeface="Aptos Black" panose="020B0004020202020204" pitchFamily="34" charset="0"/>
              </a:rPr>
            </a:br>
            <a:r>
              <a:rPr lang="fi-FI" sz="1400" dirty="0">
                <a:latin typeface="Aptos"/>
              </a:rPr>
              <a:t>Vältä kiirettä ja ennakoi liikkumiseen tarvittavaa aikaa talvisäällä.</a:t>
            </a:r>
          </a:p>
          <a:p>
            <a:pPr lvl="0"/>
            <a:r>
              <a:rPr lang="fi-FI" b="1" dirty="0">
                <a:solidFill>
                  <a:srgbClr val="335CC0"/>
                </a:solidFill>
                <a:latin typeface="Aptos Black" panose="020B0004020202020204" pitchFamily="34" charset="0"/>
              </a:rPr>
              <a:t>Anna palautetta kunnossapidosta. </a:t>
            </a:r>
            <a:br>
              <a:rPr lang="fi-FI" b="1" dirty="0">
                <a:solidFill>
                  <a:srgbClr val="335CC0"/>
                </a:solidFill>
                <a:latin typeface="Aptos Black" panose="020B0004020202020204" pitchFamily="34" charset="0"/>
              </a:rPr>
            </a:br>
            <a:r>
              <a:rPr lang="fi-FI" sz="1400" dirty="0">
                <a:latin typeface="Aptos"/>
              </a:rPr>
              <a:t>Ilmoita kunnossapitoon tai kiinteistöhuoltoon auraamattomista </a:t>
            </a:r>
            <a:br>
              <a:rPr lang="fi-FI" sz="1400" dirty="0">
                <a:latin typeface="Aptos"/>
              </a:rPr>
            </a:br>
            <a:r>
              <a:rPr lang="fi-FI" sz="1400" dirty="0">
                <a:latin typeface="Aptos"/>
              </a:rPr>
              <a:t>tai hiekoittamattomista kulkureiteistä.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76F64E-AEE4-FEA5-8D46-2575CA56F4B2}"/>
              </a:ext>
            </a:extLst>
          </p:cNvPr>
          <p:cNvSpPr txBox="1"/>
          <p:nvPr/>
        </p:nvSpPr>
        <p:spPr>
          <a:xfrm>
            <a:off x="6464975" y="6304002"/>
            <a:ext cx="60960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Aptos"/>
                <a:ea typeface="Open Sans"/>
                <a:cs typeface="Open Sans"/>
              </a:rPr>
              <a:t>Kuva: Mikko </a:t>
            </a:r>
            <a:r>
              <a:rPr lang="en-US" sz="1200" dirty="0" err="1">
                <a:latin typeface="Aptos"/>
                <a:ea typeface="Open Sans"/>
                <a:cs typeface="Open Sans"/>
              </a:rPr>
              <a:t>Vähäniitty</a:t>
            </a:r>
            <a:r>
              <a:rPr lang="en-US" sz="1200" dirty="0">
                <a:latin typeface="Aptos"/>
                <a:ea typeface="Open Sans"/>
                <a:cs typeface="Open Sans"/>
              </a:rPr>
              <a:t> / </a:t>
            </a:r>
            <a:r>
              <a:rPr lang="en-US" sz="1200" dirty="0" err="1">
                <a:latin typeface="Aptos"/>
                <a:ea typeface="Open Sans"/>
                <a:cs typeface="Open Sans"/>
              </a:rPr>
              <a:t>Suomen</a:t>
            </a:r>
            <a:r>
              <a:rPr lang="en-US" sz="1200" dirty="0">
                <a:latin typeface="Aptos"/>
                <a:ea typeface="Open Sans"/>
                <a:cs typeface="Open Sans"/>
              </a:rPr>
              <a:t> </a:t>
            </a:r>
            <a:r>
              <a:rPr lang="en-US" sz="1200" dirty="0" err="1">
                <a:latin typeface="Aptos"/>
                <a:ea typeface="Open Sans"/>
                <a:cs typeface="Open Sans"/>
              </a:rPr>
              <a:t>Punainen</a:t>
            </a:r>
            <a:r>
              <a:rPr lang="en-US" sz="1200" dirty="0">
                <a:latin typeface="Aptos"/>
                <a:ea typeface="Open Sans"/>
                <a:cs typeface="Open Sans"/>
              </a:rPr>
              <a:t> </a:t>
            </a:r>
            <a:r>
              <a:rPr lang="en-US" sz="1200" dirty="0" err="1">
                <a:latin typeface="Aptos"/>
                <a:ea typeface="Open Sans"/>
                <a:cs typeface="Open Sans"/>
              </a:rPr>
              <a:t>Risti</a:t>
            </a:r>
            <a:endParaRPr lang="en-US" sz="1200" dirty="0">
              <a:latin typeface="Aptos"/>
            </a:endParaRPr>
          </a:p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202AD9-8953-483D-C00B-CFF09C05B1F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400" b="1" dirty="0">
                <a:latin typeface="Aptos"/>
              </a:rPr>
              <a:t>7 askelta pystyssä pysymiseen </a:t>
            </a:r>
          </a:p>
          <a:p>
            <a:r>
              <a:rPr lang="fi-FI" b="1" dirty="0">
                <a:latin typeface="Aptos"/>
              </a:rPr>
              <a:t>– muista nämä arjessasi:</a:t>
            </a:r>
            <a:endParaRPr lang="en-US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1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Office PowerPoint</Application>
  <PresentationFormat>Widescreen</PresentationFormat>
  <Paragraphs>92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Abadi</vt:lpstr>
      <vt:lpstr>Aptos</vt:lpstr>
      <vt:lpstr>Aptos Black</vt:lpstr>
      <vt:lpstr>Aptos ExtraBold</vt:lpstr>
      <vt:lpstr>Aptos SemiBold</vt:lpstr>
      <vt:lpstr>Arial</vt:lpstr>
      <vt:lpstr>Calibri</vt:lpstr>
      <vt:lpstr>Calibri Light</vt:lpstr>
      <vt:lpstr>Courier New</vt:lpstr>
      <vt:lpstr>Office-teema</vt:lpstr>
      <vt:lpstr>Pysy pystyssä -kampanja </vt:lpstr>
      <vt:lpstr>Turvallisuustuokion sisältö</vt:lpstr>
      <vt:lpstr>Taustaa työmatkatapaturmista</vt:lpstr>
      <vt:lpstr>PowerPoint Presentation</vt:lpstr>
      <vt:lpstr>Liukastumisista seuraavia vammoja</vt:lpstr>
      <vt:lpstr>Keskustelkaa:  Missä ja miten oman työmatkan varrella voi liukastua? </vt:lpstr>
      <vt:lpstr>Ettei liukkaus yllätä</vt:lpstr>
      <vt:lpstr>Mitkä näistä otatte käyttöön?  </vt:lpstr>
      <vt:lpstr>PowerPoint Presentation</vt:lpstr>
      <vt:lpstr>Pitoa jalankulkuun - minkä sinä valitset? Katso video YouTubesta </vt:lpstr>
      <vt:lpstr>Tasapainoharjoitteet - tehkää yksi tai kaikki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Pysy Pystyssä</dc:title>
  <dc:creator/>
  <cp:lastModifiedBy/>
  <cp:revision>1</cp:revision>
  <dcterms:created xsi:type="dcterms:W3CDTF">2025-12-08T08:56:26Z</dcterms:created>
  <dcterms:modified xsi:type="dcterms:W3CDTF">2025-12-08T08:57:35Z</dcterms:modified>
</cp:coreProperties>
</file>